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6"/>
  </p:notesMasterIdLst>
  <p:handoutMasterIdLst>
    <p:handoutMasterId r:id="rId137"/>
  </p:handoutMasterIdLst>
  <p:sldIdLst>
    <p:sldId id="313" r:id="rId5"/>
    <p:sldId id="314" r:id="rId6"/>
    <p:sldId id="315" r:id="rId7"/>
    <p:sldId id="416" r:id="rId8"/>
    <p:sldId id="316" r:id="rId9"/>
    <p:sldId id="317" r:id="rId10"/>
    <p:sldId id="318" r:id="rId11"/>
    <p:sldId id="331" r:id="rId12"/>
    <p:sldId id="319" r:id="rId13"/>
    <p:sldId id="346" r:id="rId14"/>
    <p:sldId id="375" r:id="rId15"/>
    <p:sldId id="347" r:id="rId16"/>
    <p:sldId id="398" r:id="rId17"/>
    <p:sldId id="400" r:id="rId18"/>
    <p:sldId id="376" r:id="rId19"/>
    <p:sldId id="328" r:id="rId20"/>
    <p:sldId id="377" r:id="rId21"/>
    <p:sldId id="345" r:id="rId22"/>
    <p:sldId id="333" r:id="rId23"/>
    <p:sldId id="332" r:id="rId24"/>
    <p:sldId id="329" r:id="rId25"/>
    <p:sldId id="330" r:id="rId26"/>
    <p:sldId id="302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50" r:id="rId42"/>
    <p:sldId id="349" r:id="rId43"/>
    <p:sldId id="351" r:id="rId44"/>
    <p:sldId id="354" r:id="rId45"/>
    <p:sldId id="353" r:id="rId46"/>
    <p:sldId id="355" r:id="rId47"/>
    <p:sldId id="356" r:id="rId48"/>
    <p:sldId id="357" r:id="rId49"/>
    <p:sldId id="352" r:id="rId50"/>
    <p:sldId id="348" r:id="rId51"/>
    <p:sldId id="303" r:id="rId52"/>
    <p:sldId id="304" r:id="rId53"/>
    <p:sldId id="305" r:id="rId54"/>
    <p:sldId id="306" r:id="rId55"/>
    <p:sldId id="324" r:id="rId56"/>
    <p:sldId id="308" r:id="rId57"/>
    <p:sldId id="309" r:id="rId58"/>
    <p:sldId id="310" r:id="rId59"/>
    <p:sldId id="323" r:id="rId60"/>
    <p:sldId id="334" r:id="rId61"/>
    <p:sldId id="404" r:id="rId62"/>
    <p:sldId id="335" r:id="rId63"/>
    <p:sldId id="418" r:id="rId64"/>
    <p:sldId id="336" r:id="rId65"/>
    <p:sldId id="419" r:id="rId66"/>
    <p:sldId id="337" r:id="rId67"/>
    <p:sldId id="420" r:id="rId68"/>
    <p:sldId id="338" r:id="rId69"/>
    <p:sldId id="406" r:id="rId70"/>
    <p:sldId id="339" r:id="rId71"/>
    <p:sldId id="409" r:id="rId72"/>
    <p:sldId id="340" r:id="rId73"/>
    <p:sldId id="413" r:id="rId74"/>
    <p:sldId id="358" r:id="rId75"/>
    <p:sldId id="360" r:id="rId76"/>
    <p:sldId id="432" r:id="rId77"/>
    <p:sldId id="361" r:id="rId78"/>
    <p:sldId id="362" r:id="rId79"/>
    <p:sldId id="322" r:id="rId80"/>
    <p:sldId id="363" r:id="rId81"/>
    <p:sldId id="392" r:id="rId82"/>
    <p:sldId id="325" r:id="rId83"/>
    <p:sldId id="341" r:id="rId84"/>
    <p:sldId id="326" r:id="rId85"/>
    <p:sldId id="342" r:id="rId86"/>
    <p:sldId id="393" r:id="rId87"/>
    <p:sldId id="364" r:id="rId88"/>
    <p:sldId id="327" r:id="rId89"/>
    <p:sldId id="343" r:id="rId90"/>
    <p:sldId id="394" r:id="rId91"/>
    <p:sldId id="365" r:id="rId92"/>
    <p:sldId id="321" r:id="rId93"/>
    <p:sldId id="374" r:id="rId94"/>
    <p:sldId id="373" r:id="rId95"/>
    <p:sldId id="415" r:id="rId96"/>
    <p:sldId id="372" r:id="rId97"/>
    <p:sldId id="433" r:id="rId98"/>
    <p:sldId id="417" r:id="rId99"/>
    <p:sldId id="344" r:id="rId100"/>
    <p:sldId id="414" r:id="rId101"/>
    <p:sldId id="399" r:id="rId102"/>
    <p:sldId id="366" r:id="rId103"/>
    <p:sldId id="367" r:id="rId104"/>
    <p:sldId id="320" r:id="rId105"/>
    <p:sldId id="370" r:id="rId106"/>
    <p:sldId id="369" r:id="rId107"/>
    <p:sldId id="368" r:id="rId108"/>
    <p:sldId id="429" r:id="rId109"/>
    <p:sldId id="430" r:id="rId110"/>
    <p:sldId id="431" r:id="rId111"/>
    <p:sldId id="401" r:id="rId112"/>
    <p:sldId id="407" r:id="rId113"/>
    <p:sldId id="408" r:id="rId114"/>
    <p:sldId id="402" r:id="rId115"/>
    <p:sldId id="405" r:id="rId116"/>
    <p:sldId id="403" r:id="rId117"/>
    <p:sldId id="422" r:id="rId118"/>
    <p:sldId id="423" r:id="rId119"/>
    <p:sldId id="424" r:id="rId120"/>
    <p:sldId id="425" r:id="rId121"/>
    <p:sldId id="426" r:id="rId122"/>
    <p:sldId id="427" r:id="rId123"/>
    <p:sldId id="428" r:id="rId124"/>
    <p:sldId id="395" r:id="rId125"/>
    <p:sldId id="396" r:id="rId126"/>
    <p:sldId id="435" r:id="rId127"/>
    <p:sldId id="434" r:id="rId128"/>
    <p:sldId id="436" r:id="rId129"/>
    <p:sldId id="437" r:id="rId130"/>
    <p:sldId id="438" r:id="rId131"/>
    <p:sldId id="371" r:id="rId132"/>
    <p:sldId id="397" r:id="rId133"/>
    <p:sldId id="410" r:id="rId134"/>
    <p:sldId id="412" r:id="rId1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: Einleitung" id="{631F5C62-7A17-4C5A-A191-3C930B3203BA}">
          <p14:sldIdLst>
            <p14:sldId id="313"/>
            <p14:sldId id="314"/>
            <p14:sldId id="315"/>
            <p14:sldId id="416"/>
            <p14:sldId id="316"/>
            <p14:sldId id="317"/>
            <p14:sldId id="318"/>
            <p14:sldId id="331"/>
          </p14:sldIdLst>
        </p14:section>
        <p14:section name="2: API-Server" id="{EDAAB9A3-B50F-4FA0-BF09-4FE486FBC297}">
          <p14:sldIdLst>
            <p14:sldId id="319"/>
            <p14:sldId id="346"/>
            <p14:sldId id="375"/>
            <p14:sldId id="347"/>
            <p14:sldId id="398"/>
            <p14:sldId id="400"/>
            <p14:sldId id="376"/>
            <p14:sldId id="328"/>
            <p14:sldId id="377"/>
            <p14:sldId id="345"/>
            <p14:sldId id="333"/>
            <p14:sldId id="332"/>
            <p14:sldId id="329"/>
            <p14:sldId id="330"/>
          </p14:sldIdLst>
        </p14:section>
        <p14:section name="3: Web-Client" id="{24277EED-44E4-42E5-A73F-32EB7BB00DF5}">
          <p14:sldIdLst>
            <p14:sldId id="302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50"/>
            <p14:sldId id="349"/>
            <p14:sldId id="351"/>
            <p14:sldId id="354"/>
            <p14:sldId id="353"/>
            <p14:sldId id="355"/>
            <p14:sldId id="356"/>
            <p14:sldId id="357"/>
            <p14:sldId id="352"/>
            <p14:sldId id="348"/>
            <p14:sldId id="303"/>
            <p14:sldId id="304"/>
            <p14:sldId id="305"/>
            <p14:sldId id="306"/>
            <p14:sldId id="324"/>
            <p14:sldId id="308"/>
            <p14:sldId id="309"/>
            <p14:sldId id="310"/>
            <p14:sldId id="323"/>
            <p14:sldId id="334"/>
            <p14:sldId id="404"/>
            <p14:sldId id="335"/>
            <p14:sldId id="418"/>
            <p14:sldId id="336"/>
            <p14:sldId id="419"/>
            <p14:sldId id="337"/>
            <p14:sldId id="420"/>
            <p14:sldId id="338"/>
            <p14:sldId id="406"/>
            <p14:sldId id="339"/>
            <p14:sldId id="409"/>
            <p14:sldId id="340"/>
            <p14:sldId id="413"/>
            <p14:sldId id="358"/>
            <p14:sldId id="360"/>
            <p14:sldId id="432"/>
            <p14:sldId id="361"/>
            <p14:sldId id="362"/>
          </p14:sldIdLst>
        </p14:section>
        <p14:section name="4:" id="{56AC5C4D-4DB5-4D71-8A2C-A99A2BBCEF26}">
          <p14:sldIdLst>
            <p14:sldId id="322"/>
            <p14:sldId id="363"/>
            <p14:sldId id="392"/>
            <p14:sldId id="325"/>
            <p14:sldId id="341"/>
            <p14:sldId id="326"/>
            <p14:sldId id="342"/>
            <p14:sldId id="393"/>
            <p14:sldId id="364"/>
            <p14:sldId id="327"/>
            <p14:sldId id="343"/>
            <p14:sldId id="394"/>
            <p14:sldId id="365"/>
          </p14:sldIdLst>
        </p14:section>
        <p14:section name="5:" id="{7CA8C6BB-12D1-458F-9D62-990C8F685A15}">
          <p14:sldIdLst>
            <p14:sldId id="321"/>
            <p14:sldId id="374"/>
            <p14:sldId id="373"/>
            <p14:sldId id="415"/>
            <p14:sldId id="372"/>
            <p14:sldId id="433"/>
            <p14:sldId id="417"/>
            <p14:sldId id="344"/>
            <p14:sldId id="414"/>
            <p14:sldId id="399"/>
            <p14:sldId id="366"/>
            <p14:sldId id="367"/>
          </p14:sldIdLst>
        </p14:section>
        <p14:section name="6:" id="{C5092003-D02D-4460-A31D-2201A1B50914}">
          <p14:sldIdLst>
            <p14:sldId id="320"/>
            <p14:sldId id="370"/>
            <p14:sldId id="369"/>
            <p14:sldId id="368"/>
            <p14:sldId id="429"/>
            <p14:sldId id="430"/>
            <p14:sldId id="431"/>
            <p14:sldId id="401"/>
            <p14:sldId id="407"/>
            <p14:sldId id="408"/>
            <p14:sldId id="402"/>
            <p14:sldId id="405"/>
            <p14:sldId id="403"/>
            <p14:sldId id="422"/>
            <p14:sldId id="423"/>
            <p14:sldId id="424"/>
            <p14:sldId id="425"/>
            <p14:sldId id="426"/>
            <p14:sldId id="427"/>
            <p14:sldId id="428"/>
            <p14:sldId id="395"/>
            <p14:sldId id="396"/>
            <p14:sldId id="435"/>
            <p14:sldId id="434"/>
            <p14:sldId id="436"/>
            <p14:sldId id="437"/>
            <p14:sldId id="438"/>
            <p14:sldId id="371"/>
            <p14:sldId id="397"/>
            <p14:sldId id="410"/>
            <p14:sldId id="412"/>
          </p14:sldIdLst>
        </p14:section>
        <p14:section name="Template" id="{5290A1B4-0D32-4197-B807-531B6B8CA99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pos="7514" userDrawn="1">
          <p15:clr>
            <a:srgbClr val="A4A3A4"/>
          </p15:clr>
        </p15:guide>
        <p15:guide id="6" pos="166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pos="45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878787"/>
    <a:srgbClr val="00E4FB"/>
    <a:srgbClr val="FF35B7"/>
    <a:srgbClr val="FFE400"/>
    <a:srgbClr val="FF5862"/>
    <a:srgbClr val="4DC500"/>
    <a:srgbClr val="ACACAC"/>
    <a:srgbClr val="001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A8749-EC27-4E83-18EA-F1D28FE35399}" v="41" dt="2023-06-19T12:40:49.029"/>
    <p1510:client id="{0667A948-5CCC-09EB-3813-48D9CB4CD0D7}" v="2060" dt="2023-06-19T08:45:34.861"/>
    <p1510:client id="{12A358A0-F094-601F-6216-88D0DEE3F41F}" v="68" dt="2023-06-19T07:26:50.630"/>
    <p1510:client id="{2216FBB7-8FA7-586A-9EAD-85E9F932E5CE}" v="579" dt="2023-06-19T15:38:54.023"/>
    <p1510:client id="{2D6BEDEC-25D3-54EC-959B-3DB660FFBA78}" v="81" dt="2023-06-20T08:08:23.557"/>
    <p1510:client id="{37A66466-A82F-8BAB-79AF-A87654E8AA7E}" v="315" dt="2023-06-19T12:34:14.297"/>
    <p1510:client id="{59B178F0-9328-86E6-841E-E3D730DE535F}" v="1" dt="2023-06-20T08:13:56.356"/>
    <p1510:client id="{622095BA-72A4-4935-A3F3-C1389B692928}" v="595" dt="2023-06-19T21:10:21.843"/>
    <p1510:client id="{7FDC4D6D-AD94-4380-AA29-8FD6BA8C0E8A}" v="3" dt="2023-06-19T12:12:34.016"/>
    <p1510:client id="{81BF03C8-C7C9-5ADD-1C8D-104D75BE9D7F}" v="2970" dt="2023-06-19T18:58:00.908"/>
    <p1510:client id="{843CF5C2-F26A-1750-FBEA-072A90467A09}" v="837" dt="2023-06-19T13:53:49.314"/>
    <p1510:client id="{91674D0D-046E-39DF-9849-1F461F3D74DC}" v="207" dt="2023-06-19T12:15:04.936"/>
    <p1510:client id="{921E5B45-E98F-4DF8-9F6D-4B6B19A723FD}" v="610" dt="2023-06-19T12:32:34.723"/>
    <p1510:client id="{937CEFE0-5DFE-4DEA-782B-59D522C2D04A}" v="1293" vWet="1294" dt="2023-06-19T15:46:28.166"/>
    <p1510:client id="{A206F5E3-D24A-0725-FA50-0EB33086D829}" v="65" dt="2023-06-19T13:58:00.585"/>
    <p1510:client id="{BE11784C-0ED8-52C7-270F-66AD49EB68AB}" v="866" dt="2023-06-19T12:25:48.443"/>
    <p1510:client id="{C762ABCD-1CFE-7301-5A1A-CAE3F87FAD88}" v="9" dt="2023-06-19T13:55:23.079"/>
    <p1510:client id="{D3D577B2-0F82-8EC0-1616-C115A49ACD6E}" v="1251" dt="2023-06-19T16:19:39.209"/>
    <p1510:client id="{DB8E0279-3D73-3E0C-0A09-9ED74E643CFF}" v="605" dt="2023-06-19T19:59:24.351"/>
    <p1510:client id="{E08C6439-7323-6AEC-1EB3-26C239343A70}" v="7" dt="2023-06-19T14:01:58.432"/>
    <p1510:client id="{E50562B2-F72F-AD23-47E1-F69FE310CAC5}" v="345" dt="2023-06-19T15:46:43.505"/>
    <p1510:client id="{F36FEE6C-B1A6-410E-918F-776DEB19D371}" v="180" dt="2023-06-20T04:44:16.362"/>
    <p1510:client id="{F3DFBF55-6D6B-D94C-600B-B1230D3D2999}" v="827" dt="2023-06-19T12:57:06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>
        <p:guide orient="horz" pos="1139"/>
        <p:guide pos="234"/>
        <p:guide pos="7446"/>
        <p:guide orient="horz" pos="958"/>
        <p:guide pos="7514"/>
        <p:guide pos="166"/>
        <p:guide orient="horz" pos="3929"/>
        <p:guide pos="3772"/>
        <p:guide pos="3908"/>
        <p:guide pos="454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presProps" Target="pres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microsoft.com/office/2015/10/relationships/revisionInfo" Target="revisionInfo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40CA4-95C5-4BFB-A997-E4C6DCAE2984}" type="datetimeFigureOut">
              <a:rPr lang="de-DE" smtClean="0"/>
              <a:t>20.06.2023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9427-D9D7-4E3F-AAB0-F134C14E2A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070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6-18T22:55:49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9670 5775 16383 0 0,'4'0'0'0'0,"7"0"0"0"0,6 0 0 0 0,5 0 0 0 0,3 0 0 0 0,2 0 0 0 0,-4-5 0 0 0,0-1 0 0 0,-1 0 0 0 0,2-3 0 0 0,1-1 0 0 0,1 2 0 0 0,0 2 0 0 0,2 2 0 0 0,-6-3 0 0 0,5 0 0 0 0,-4-4 0 0 0,0 1 0 0 0,0 1 0 0 0,-4-2 0 0 0,0 0 0 0 0,1 3 0 0 0,2 2 0 0 0,-3-2 0 0 0,1 0 0 0 0,-4-3 0 0 0,0 0 0 0 0,2 2 0 0 0,3-2 0 0 0,-2-4 0 0 0,-5-4 0 0 0,1 1 0 0 0,-3-1 0 0 0,-4-2 0 0 0,3 3 0 0 0,3-1 0 0 0,-1-1 0 0 0,-2-2 0 0 0,2 2 0 0 0,-2 1 0 0 0,-3-2 0 0 0,-2-2 0 0 0,-2-1 0 0 0,-3-2 0 0 0,0-1 0 0 0,-1 0 0 0 0,-1-1 0 0 0,1 1 0 0 0,-1-1 0 0 0,1 0 0 0 0,-1 0 0 0 0,-3 1 0 0 0,-7-1 0 0 0,-6 5 0 0 0,0 2 0 0 0,-2-1 0 0 0,-2 0 0 0 0,-2-2 0 0 0,-3-2 0 0 0,0 0 0 0 0,-2-1 0 0 0,1-1 0 0 0,-1 1 0 0 0,0-1 0 0 0,0 5 0 0 0,5 1 0 0 0,1 5 0 0 0,5 1 0 0 0,1-3 0 0 0,-2 4 0 0 0,-3 2 0 0 0,-2 5 0 0 0,-2 4 0 0 0,-1 1 0 0 0,-1 7 0 0 0,-1 8 0 0 0,0 5 0 0 0,0 5 0 0 0,0 4 0 0 0,5 2 0 0 0,1 0 0 0 0,1-3 0 0 0,3-3 0 0 0,4 1 0 0 0,1-4 0 0 0,-2-1 0 0 0,0 2 0 0 0,4 1 0 0 0,4 3 0 0 0,2 1 0 0 0,3 2 0 0 0,1 0 0 0 0,1 1 0 0 0,1 0 0 0 0,-1-1 0 0 0,1 1 0 0 0,0 0 0 0 0,-1 0 0 0 0,0-1 0 0 0,0 1 0 0 0,0-1 0 0 0,0 1 0 0 0,0-1 0 0 0,0 1 0 0 0,0-1 0 0 0,0 1 0 0 0,0-1 0 0 0,0 1 0 0 0,0-1 0 0 0,0 1 0 0 0,0-1 0 0 0,0 1 0 0 0,0-1 0 0 0,5 1 0 0 0,1-1 0 0 0,5-4 0 0 0,4-7 0 0 0,1 0 0 0 0,1-4 0 0 0,-1 1 0 0 0,0-2 0 0 0,3-2 0 0 0,-2-3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25995-C0F1-4DBA-A518-A2E36E1024A3}" type="datetimeFigureOut">
              <a:rPr lang="de-DE" smtClean="0"/>
              <a:t>20.06.2023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04664" y="4343400"/>
            <a:ext cx="608467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15C53-1FA3-4765-8570-BE15BA1799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5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71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99075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94347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447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3535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617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78384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84680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68523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62923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99141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188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49102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05495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71662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5060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9044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63413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3794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3692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72277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07184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160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94093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52817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37128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8116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0848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169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405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898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814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7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518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2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069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34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542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10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896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718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43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92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785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2912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3472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72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81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320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928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0212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245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6081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5714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3431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0060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6319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49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7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163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0692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6939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2991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916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837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772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8474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0183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399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8452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40144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4055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7027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6368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2641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5017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8241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1230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0838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95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4330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2441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363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920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1259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4849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1575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4104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4671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3739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592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1914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970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0773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6555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1480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0679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7445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5209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4532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656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544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2032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3054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2732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5915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57106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7583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9085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3413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472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2061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508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86915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935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19461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8046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07445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7571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90577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6262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85316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6262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569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70800" y="1438693"/>
            <a:ext cx="8029456" cy="1739528"/>
          </a:xfrm>
        </p:spPr>
        <p:txBody>
          <a:bodyPr anchor="b"/>
          <a:lstStyle>
            <a:lvl1pPr algn="l">
              <a:lnSpc>
                <a:spcPct val="85000"/>
              </a:lnSpc>
              <a:defRPr sz="6400" b="1" baseline="0"/>
            </a:lvl1pPr>
          </a:lstStyle>
          <a:p>
            <a:r>
              <a:rPr lang="de-DE"/>
              <a:t>Titel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214225"/>
            <a:ext cx="8029456" cy="76293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5000"/>
              </a:lnSpc>
              <a:buNone/>
              <a:defRPr sz="4000" baseline="0">
                <a:solidFill>
                  <a:srgbClr val="878787"/>
                </a:solidFill>
              </a:defRPr>
            </a:lvl1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E6D8403D-36D2-CB46-97BB-06EA5963C80C}"/>
              </a:ext>
            </a:extLst>
          </p:cNvPr>
          <p:cNvSpPr txBox="1">
            <a:spLocks/>
          </p:cNvSpPr>
          <p:nvPr userDrawn="1"/>
        </p:nvSpPr>
        <p:spPr>
          <a:xfrm>
            <a:off x="371475" y="4581128"/>
            <a:ext cx="6696633" cy="1332148"/>
          </a:xfrm>
          <a:prstGeom prst="rect">
            <a:avLst/>
          </a:prstGeo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900" baseline="0"/>
              <a:t>Prof. Dr. Norman Lahme-Hütig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100"/>
              <a:t>Informatik/Wirtschaftsinformatik, Schwerpunkt Web Engineering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8D837498-5BB3-BB4E-8CF6-32DE09327FB0}"/>
              </a:ext>
            </a:extLst>
          </p:cNvPr>
          <p:cNvSpPr txBox="1">
            <a:spLocks/>
          </p:cNvSpPr>
          <p:nvPr userDrawn="1"/>
        </p:nvSpPr>
        <p:spPr>
          <a:xfrm>
            <a:off x="371474" y="5949280"/>
            <a:ext cx="6696633" cy="31451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076400" algn="l"/>
                <a:tab pos="2599200" algn="l"/>
              </a:tabLst>
            </a:pPr>
            <a:r>
              <a:rPr lang="de-DE" sz="800" baseline="0" err="1">
                <a:solidFill>
                  <a:srgbClr val="878787"/>
                </a:solidFill>
              </a:rPr>
              <a:t>Corrensstraße</a:t>
            </a:r>
            <a:r>
              <a:rPr lang="de-DE" sz="800" baseline="0">
                <a:solidFill>
                  <a:srgbClr val="878787"/>
                </a:solidFill>
              </a:rPr>
              <a:t> 25	</a:t>
            </a:r>
            <a:r>
              <a:rPr lang="de-DE" sz="800" baseline="0" err="1">
                <a:solidFill>
                  <a:srgbClr val="878787"/>
                </a:solidFill>
              </a:rPr>
              <a:t>fon</a:t>
            </a:r>
            <a:r>
              <a:rPr lang="de-DE" sz="800" baseline="0">
                <a:solidFill>
                  <a:srgbClr val="878787"/>
                </a:solidFill>
              </a:rPr>
              <a:t> +49 (0)251.83 65-190	</a:t>
            </a:r>
            <a:r>
              <a:rPr lang="de-DE" sz="800" baseline="0" err="1">
                <a:solidFill>
                  <a:srgbClr val="878787"/>
                </a:solidFill>
              </a:rPr>
              <a:t>norman.lahme-huetig@fh-muenster.de</a:t>
            </a:r>
            <a:endParaRPr lang="de-DE" sz="800" baseline="0">
              <a:solidFill>
                <a:srgbClr val="878787"/>
              </a:solidFill>
            </a:endParaRPr>
          </a:p>
          <a:p>
            <a:pPr>
              <a:tabLst>
                <a:tab pos="1076400" algn="l"/>
                <a:tab pos="2599200" algn="l"/>
              </a:tabLst>
            </a:pPr>
            <a:r>
              <a:rPr lang="de-DE" sz="800" baseline="0">
                <a:solidFill>
                  <a:srgbClr val="878787"/>
                </a:solidFill>
              </a:rPr>
              <a:t>D-48149 Münster	fax +49 (0)251.83 65-525	</a:t>
            </a:r>
            <a:r>
              <a:rPr lang="de-DE" sz="800" baseline="0" err="1">
                <a:solidFill>
                  <a:srgbClr val="878787"/>
                </a:solidFill>
              </a:rPr>
              <a:t>www.fh-muenster.de</a:t>
            </a:r>
            <a:endParaRPr lang="de-DE" sz="800" baseline="0">
              <a:solidFill>
                <a:srgbClr val="878787"/>
              </a:solidFill>
            </a:endParaRP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01CE6DBE-9381-0E40-B6EB-D05EA8167B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799" y="4046684"/>
            <a:ext cx="8029456" cy="390428"/>
          </a:xfrm>
        </p:spPr>
        <p:txBody>
          <a:bodyPr wrap="square">
            <a:spAutoFit/>
          </a:bodyPr>
          <a:lstStyle>
            <a:lvl1pPr marL="0" indent="0">
              <a:buNone/>
              <a:defRPr sz="2500" baseline="0">
                <a:solidFill>
                  <a:srgbClr val="878787"/>
                </a:solidFill>
              </a:defRPr>
            </a:lvl1pPr>
          </a:lstStyle>
          <a:p>
            <a:pPr lvl="0"/>
            <a:r>
              <a:rPr lang="de-DE"/>
              <a:t>Version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449B68A-54BC-914A-9422-1A792757CF7D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>
              <a:solidFill>
                <a:schemeClr val="bg1"/>
              </a:solidFill>
            </a:endParaRPr>
          </a:p>
        </p:txBody>
      </p:sp>
      <p:pic>
        <p:nvPicPr>
          <p:cNvPr id="23" name="Bild 1">
            <a:extLst>
              <a:ext uri="{FF2B5EF4-FFF2-40B4-BE49-F238E27FC236}">
                <a16:creationId xmlns:a16="http://schemas.microsoft.com/office/drawing/2014/main" id="{A3DEE4F8-25A6-4348-A768-C7B12FE8F2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8" y="93663"/>
            <a:ext cx="2576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Bild 3">
            <a:extLst>
              <a:ext uri="{FF2B5EF4-FFF2-40B4-BE49-F238E27FC236}">
                <a16:creationId xmlns:a16="http://schemas.microsoft.com/office/drawing/2014/main" id="{AEB92455-CA2F-C342-8DFC-C9258A83DC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" y="88900"/>
            <a:ext cx="2676525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5391F15-263E-DC4B-829A-E63ABDA903B1}"/>
              </a:ext>
            </a:extLst>
          </p:cNvPr>
          <p:cNvSpPr/>
          <p:nvPr userDrawn="1"/>
        </p:nvSpPr>
        <p:spPr>
          <a:xfrm>
            <a:off x="8844000" y="0"/>
            <a:ext cx="3348000" cy="489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6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00F330C-1513-364A-A120-822649B0FE94}"/>
              </a:ext>
            </a:extLst>
          </p:cNvPr>
          <p:cNvSpPr/>
          <p:nvPr userDrawn="1"/>
        </p:nvSpPr>
        <p:spPr>
          <a:xfrm>
            <a:off x="8844000" y="3312000"/>
            <a:ext cx="3348000" cy="3330000"/>
          </a:xfrm>
          <a:prstGeom prst="rect">
            <a:avLst/>
          </a:prstGeom>
          <a:blipFill dpi="0"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63500" ty="0" sx="5000" sy="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16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Untertitel</a:t>
            </a:r>
          </a:p>
        </p:txBody>
      </p:sp>
      <p:pic>
        <p:nvPicPr>
          <p:cNvPr id="3" name="Bild 3">
            <a:extLst>
              <a:ext uri="{FF2B5EF4-FFF2-40B4-BE49-F238E27FC236}">
                <a16:creationId xmlns:a16="http://schemas.microsoft.com/office/drawing/2014/main" id="{F4600C98-738B-9777-0C2C-77D767C9D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16" y="89509"/>
            <a:ext cx="2808000" cy="7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4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_">
            <a:extLst>
              <a:ext uri="{FF2B5EF4-FFF2-40B4-BE49-F238E27FC236}">
                <a16:creationId xmlns:a16="http://schemas.microsoft.com/office/drawing/2014/main" id="{0DEDB918-DA6A-8B7A-47F8-5B2BE914B0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283"/>
            </a:avLst>
          </a:prstGeom>
          <a:blipFill dpi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25000" sy="25000" flip="none" algn="tl"/>
          </a:blipFill>
        </p:spPr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05BC6B9-EFDD-3FC4-A587-D9AFC4E942B7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E52B8E4-EAA1-986B-227C-DE3E73E4ABFB}"/>
              </a:ext>
            </a:extLst>
          </p:cNvPr>
          <p:cNvSpPr txBox="1"/>
          <p:nvPr userDrawn="1"/>
        </p:nvSpPr>
        <p:spPr>
          <a:xfrm>
            <a:off x="11140439" y="6642000"/>
            <a:ext cx="680086" cy="216000"/>
          </a:xfrm>
          <a:prstGeom prst="rect">
            <a:avLst/>
          </a:prstGeom>
        </p:spPr>
        <p:txBody>
          <a:bodyPr vert="horz" wrap="none" lIns="0" tIns="0" rIns="0" bIns="0" rtlCol="0" anchor="ctr" anchorCtr="0"/>
          <a:lstStyle>
            <a:defPPr>
              <a:defRPr lang="de-DE"/>
            </a:defPPr>
            <a:lvl1pPr>
              <a:defRPr sz="800"/>
            </a:lvl1pPr>
          </a:lstStyle>
          <a:p>
            <a:pPr lvl="0" algn="r"/>
            <a:fld id="{3C264D8F-5AC1-4129-BC87-0A070031A248}" type="slidenum">
              <a:rPr lang="de-DE" sz="1200" smtClean="0">
                <a:solidFill>
                  <a:schemeClr val="bg1"/>
                </a:solidFill>
              </a:rPr>
              <a:pPr lvl="0" algn="r"/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B2E6808-2AC6-6E70-A054-AA89C2CBD1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54400" y="6429600"/>
            <a:ext cx="2268000" cy="151200"/>
          </a:xfrm>
        </p:spPr>
        <p:txBody>
          <a:bodyPr wrap="none"/>
          <a:lstStyle>
            <a:lvl1pPr marL="0" indent="0" algn="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Label</a:t>
            </a:r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98760698-6165-66BA-2768-B0DD446FA6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16" y="89509"/>
            <a:ext cx="2808000" cy="7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8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_">
            <a:extLst>
              <a:ext uri="{FF2B5EF4-FFF2-40B4-BE49-F238E27FC236}">
                <a16:creationId xmlns:a16="http://schemas.microsoft.com/office/drawing/2014/main" id="{0DEDB918-DA6A-8B7A-47F8-5B2BE914B0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283"/>
            </a:avLst>
          </a:prstGeom>
          <a:blipFill dpi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25000" sy="25000" flip="none" algn="tl"/>
          </a:blipFill>
        </p:spPr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05BC6B9-EFDD-3FC4-A587-D9AFC4E942B7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Untertitel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E52B8E4-EAA1-986B-227C-DE3E73E4ABFB}"/>
              </a:ext>
            </a:extLst>
          </p:cNvPr>
          <p:cNvSpPr txBox="1"/>
          <p:nvPr userDrawn="1"/>
        </p:nvSpPr>
        <p:spPr>
          <a:xfrm>
            <a:off x="11140439" y="6642000"/>
            <a:ext cx="680086" cy="216000"/>
          </a:xfrm>
          <a:prstGeom prst="rect">
            <a:avLst/>
          </a:prstGeom>
        </p:spPr>
        <p:txBody>
          <a:bodyPr vert="horz" wrap="none" lIns="0" tIns="0" rIns="0" bIns="0" rtlCol="0" anchor="ctr" anchorCtr="0"/>
          <a:lstStyle>
            <a:defPPr>
              <a:defRPr lang="de-DE"/>
            </a:defPPr>
            <a:lvl1pPr>
              <a:defRPr sz="800"/>
            </a:lvl1pPr>
          </a:lstStyle>
          <a:p>
            <a:pPr lvl="0" algn="r"/>
            <a:fld id="{3C264D8F-5AC1-4129-BC87-0A070031A248}" type="slidenum">
              <a:rPr lang="de-DE" sz="1200" smtClean="0">
                <a:solidFill>
                  <a:schemeClr val="bg1"/>
                </a:solidFill>
              </a:rPr>
              <a:pPr lvl="0" algn="r"/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B2E6808-2AC6-6E70-A054-AA89C2CBD1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2482" y="4869160"/>
            <a:ext cx="2268000" cy="151200"/>
          </a:xfrm>
        </p:spPr>
        <p:txBody>
          <a:bodyPr wrap="none"/>
          <a:lstStyle>
            <a:lvl1pPr marL="0" indent="0" algn="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Label</a:t>
            </a:r>
          </a:p>
        </p:txBody>
      </p:sp>
      <p:pic>
        <p:nvPicPr>
          <p:cNvPr id="8" name="Bild 3">
            <a:extLst>
              <a:ext uri="{FF2B5EF4-FFF2-40B4-BE49-F238E27FC236}">
                <a16:creationId xmlns:a16="http://schemas.microsoft.com/office/drawing/2014/main" id="{98760698-6165-66BA-2768-B0DD446FA6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16" y="89509"/>
            <a:ext cx="2808000" cy="7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15740F-A588-DB47-AECF-5997936E05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50436B0-2A98-4249-834F-42E0E5D0F971}"/>
              </a:ext>
            </a:extLst>
          </p:cNvPr>
          <p:cNvSpPr/>
          <p:nvPr userDrawn="1"/>
        </p:nvSpPr>
        <p:spPr>
          <a:xfrm>
            <a:off x="371350" y="3789040"/>
            <a:ext cx="11820649" cy="2852960"/>
          </a:xfrm>
          <a:prstGeom prst="rect">
            <a:avLst/>
          </a:pr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1016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B380FC1-EBE3-024D-9BC0-37393CD430A4}"/>
              </a:ext>
            </a:extLst>
          </p:cNvPr>
          <p:cNvSpPr/>
          <p:nvPr userDrawn="1"/>
        </p:nvSpPr>
        <p:spPr>
          <a:xfrm>
            <a:off x="8844000" y="1746000"/>
            <a:ext cx="3348000" cy="3330000"/>
          </a:xfrm>
          <a:prstGeom prst="rect">
            <a:avLst/>
          </a:prstGeom>
          <a:blipFill dpi="0"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63500" ty="0" sx="5000" sy="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>
              <a:solidFill>
                <a:schemeClr val="tx1"/>
              </a:solidFill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672E16-BC20-D748-8E97-BBF14C6652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800" y="1628800"/>
            <a:ext cx="8029456" cy="901349"/>
          </a:xfrm>
        </p:spPr>
        <p:txBody>
          <a:bodyPr anchor="b"/>
          <a:lstStyle>
            <a:lvl1pPr algn="l">
              <a:lnSpc>
                <a:spcPct val="85000"/>
              </a:lnSpc>
              <a:defRPr sz="6400" b="1" baseline="0"/>
            </a:lvl1pPr>
          </a:lstStyle>
          <a:p>
            <a:r>
              <a:rPr lang="de-DE"/>
              <a:t>Titel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59130A6-7194-0E42-8FD3-2E9735A056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2566154"/>
            <a:ext cx="8029456" cy="76293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5000"/>
              </a:lnSpc>
              <a:buNone/>
              <a:defRPr sz="4000" baseline="0">
                <a:solidFill>
                  <a:srgbClr val="878787"/>
                </a:solidFill>
              </a:defRPr>
            </a:lvl1pPr>
          </a:lstStyle>
          <a:p>
            <a:pPr lvl="0"/>
            <a:r>
              <a:rPr lang="de-DE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407359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70800" y="1438692"/>
            <a:ext cx="8029456" cy="2998419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6400" b="1" baseline="0"/>
            </a:lvl1pPr>
          </a:lstStyle>
          <a:p>
            <a:r>
              <a:rPr lang="de-DE"/>
              <a:t>Titel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E6D8403D-36D2-CB46-97BB-06EA5963C80C}"/>
              </a:ext>
            </a:extLst>
          </p:cNvPr>
          <p:cNvSpPr txBox="1">
            <a:spLocks/>
          </p:cNvSpPr>
          <p:nvPr userDrawn="1"/>
        </p:nvSpPr>
        <p:spPr>
          <a:xfrm>
            <a:off x="371475" y="4581128"/>
            <a:ext cx="6696633" cy="1332148"/>
          </a:xfrm>
          <a:prstGeom prst="rect">
            <a:avLst/>
          </a:prstGeo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900" baseline="0"/>
              <a:t>Prof. Dr. Norman Lahme-Hütig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100"/>
              <a:t>Informatik/Wirtschaftsinformatik, Schwerpunkt Web Engineering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8D837498-5BB3-BB4E-8CF6-32DE09327FB0}"/>
              </a:ext>
            </a:extLst>
          </p:cNvPr>
          <p:cNvSpPr txBox="1">
            <a:spLocks/>
          </p:cNvSpPr>
          <p:nvPr userDrawn="1"/>
        </p:nvSpPr>
        <p:spPr>
          <a:xfrm>
            <a:off x="371474" y="5949280"/>
            <a:ext cx="6696633" cy="31451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076400" algn="l"/>
                <a:tab pos="2599200" algn="l"/>
              </a:tabLst>
            </a:pPr>
            <a:r>
              <a:rPr lang="de-DE" sz="800" baseline="0" err="1">
                <a:solidFill>
                  <a:srgbClr val="878787"/>
                </a:solidFill>
              </a:rPr>
              <a:t>Corrensstraße</a:t>
            </a:r>
            <a:r>
              <a:rPr lang="de-DE" sz="800" baseline="0">
                <a:solidFill>
                  <a:srgbClr val="878787"/>
                </a:solidFill>
              </a:rPr>
              <a:t> 25	</a:t>
            </a:r>
            <a:r>
              <a:rPr lang="de-DE" sz="800" baseline="0" err="1">
                <a:solidFill>
                  <a:srgbClr val="878787"/>
                </a:solidFill>
              </a:rPr>
              <a:t>fon</a:t>
            </a:r>
            <a:r>
              <a:rPr lang="de-DE" sz="800" baseline="0">
                <a:solidFill>
                  <a:srgbClr val="878787"/>
                </a:solidFill>
              </a:rPr>
              <a:t> +49 (0)251.83 65-190	</a:t>
            </a:r>
            <a:r>
              <a:rPr lang="de-DE" sz="800" baseline="0" err="1">
                <a:solidFill>
                  <a:srgbClr val="878787"/>
                </a:solidFill>
              </a:rPr>
              <a:t>norman.lahme-huetig@fh-muenster.de</a:t>
            </a:r>
            <a:endParaRPr lang="de-DE" sz="800" baseline="0">
              <a:solidFill>
                <a:srgbClr val="878787"/>
              </a:solidFill>
            </a:endParaRPr>
          </a:p>
          <a:p>
            <a:pPr>
              <a:tabLst>
                <a:tab pos="1076400" algn="l"/>
                <a:tab pos="2599200" algn="l"/>
              </a:tabLst>
            </a:pPr>
            <a:r>
              <a:rPr lang="de-DE" sz="800" baseline="0">
                <a:solidFill>
                  <a:srgbClr val="878787"/>
                </a:solidFill>
              </a:rPr>
              <a:t>D-48149 Münster	fax +49 (0)251.83 65-525	</a:t>
            </a:r>
            <a:r>
              <a:rPr lang="de-DE" sz="800" baseline="0" err="1">
                <a:solidFill>
                  <a:srgbClr val="878787"/>
                </a:solidFill>
              </a:rPr>
              <a:t>www.fh-muenster.de</a:t>
            </a:r>
            <a:endParaRPr lang="de-DE" sz="800" baseline="0">
              <a:solidFill>
                <a:srgbClr val="878787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449B68A-54BC-914A-9422-1A792757CF7D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>
              <a:solidFill>
                <a:schemeClr val="bg1"/>
              </a:solidFill>
            </a:endParaRPr>
          </a:p>
        </p:txBody>
      </p:sp>
      <p:pic>
        <p:nvPicPr>
          <p:cNvPr id="23" name="Bild 1">
            <a:extLst>
              <a:ext uri="{FF2B5EF4-FFF2-40B4-BE49-F238E27FC236}">
                <a16:creationId xmlns:a16="http://schemas.microsoft.com/office/drawing/2014/main" id="{A3DEE4F8-25A6-4348-A768-C7B12FE8F2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38" y="93663"/>
            <a:ext cx="25765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Bild 3">
            <a:extLst>
              <a:ext uri="{FF2B5EF4-FFF2-40B4-BE49-F238E27FC236}">
                <a16:creationId xmlns:a16="http://schemas.microsoft.com/office/drawing/2014/main" id="{AEB92455-CA2F-C342-8DFC-C9258A83DC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00" y="88900"/>
            <a:ext cx="2676525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5391F15-263E-DC4B-829A-E63ABDA903B1}"/>
              </a:ext>
            </a:extLst>
          </p:cNvPr>
          <p:cNvSpPr/>
          <p:nvPr userDrawn="1"/>
        </p:nvSpPr>
        <p:spPr>
          <a:xfrm>
            <a:off x="8844000" y="0"/>
            <a:ext cx="3348000" cy="489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6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00F330C-1513-364A-A120-822649B0FE94}"/>
              </a:ext>
            </a:extLst>
          </p:cNvPr>
          <p:cNvSpPr/>
          <p:nvPr userDrawn="1"/>
        </p:nvSpPr>
        <p:spPr>
          <a:xfrm>
            <a:off x="8844000" y="3312000"/>
            <a:ext cx="3348000" cy="3330000"/>
          </a:xfrm>
          <a:prstGeom prst="rect">
            <a:avLst/>
          </a:prstGeom>
          <a:blipFill dpi="0"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tile tx="63500" ty="0" sx="5000" sy="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40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3">
            <a:extLst>
              <a:ext uri="{FF2B5EF4-FFF2-40B4-BE49-F238E27FC236}">
                <a16:creationId xmlns:a16="http://schemas.microsoft.com/office/drawing/2014/main" id="{893062F6-7174-D049-8E9A-A2C0257A7A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88900"/>
            <a:ext cx="2676525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12">
            <a:extLst>
              <a:ext uri="{FF2B5EF4-FFF2-40B4-BE49-F238E27FC236}">
                <a16:creationId xmlns:a16="http://schemas.microsoft.com/office/drawing/2014/main" id="{85395558-FCFB-DB4C-8700-FDC3449399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013" y="877888"/>
            <a:ext cx="4999037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60599" y="1113408"/>
            <a:ext cx="6707509" cy="3395712"/>
          </a:xfrm>
        </p:spPr>
        <p:txBody>
          <a:bodyPr/>
          <a:lstStyle>
            <a:lvl1pPr algn="l">
              <a:lnSpc>
                <a:spcPct val="85000"/>
              </a:lnSpc>
              <a:defRPr sz="5400" b="0"/>
            </a:lvl1pPr>
          </a:lstStyle>
          <a:p>
            <a:r>
              <a:rPr lang="de-DE"/>
              <a:t>Titel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D617B498-9D27-BE46-9484-83F56F912236}"/>
              </a:ext>
            </a:extLst>
          </p:cNvPr>
          <p:cNvSpPr txBox="1">
            <a:spLocks/>
          </p:cNvSpPr>
          <p:nvPr userDrawn="1"/>
        </p:nvSpPr>
        <p:spPr>
          <a:xfrm>
            <a:off x="371475" y="4581128"/>
            <a:ext cx="6696633" cy="1332148"/>
          </a:xfrm>
          <a:prstGeom prst="rect">
            <a:avLst/>
          </a:prstGeom>
        </p:spPr>
        <p:txBody>
          <a:bodyPr lIns="0" tIns="0" rIns="0" bIns="0"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900" baseline="0"/>
              <a:t>Prof. Dr. Norman Lahme-Hütig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100"/>
              <a:t>Informatik/Wirtschaftsinformatik, Schwerpunkt Web Engineering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B79D6FC1-9A37-C544-8DD5-44E7FC4FE286}"/>
              </a:ext>
            </a:extLst>
          </p:cNvPr>
          <p:cNvSpPr txBox="1">
            <a:spLocks/>
          </p:cNvSpPr>
          <p:nvPr userDrawn="1"/>
        </p:nvSpPr>
        <p:spPr>
          <a:xfrm>
            <a:off x="371474" y="5949280"/>
            <a:ext cx="6696633" cy="31451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076400" algn="l"/>
                <a:tab pos="2599200" algn="l"/>
              </a:tabLst>
            </a:pPr>
            <a:r>
              <a:rPr lang="de-DE" sz="800" baseline="0" err="1">
                <a:solidFill>
                  <a:srgbClr val="878787"/>
                </a:solidFill>
              </a:rPr>
              <a:t>Corrensstraße</a:t>
            </a:r>
            <a:r>
              <a:rPr lang="de-DE" sz="800" baseline="0">
                <a:solidFill>
                  <a:srgbClr val="878787"/>
                </a:solidFill>
              </a:rPr>
              <a:t> 25	</a:t>
            </a:r>
            <a:r>
              <a:rPr lang="de-DE" sz="800" baseline="0" err="1">
                <a:solidFill>
                  <a:srgbClr val="878787"/>
                </a:solidFill>
              </a:rPr>
              <a:t>fon</a:t>
            </a:r>
            <a:r>
              <a:rPr lang="de-DE" sz="800" baseline="0">
                <a:solidFill>
                  <a:srgbClr val="878787"/>
                </a:solidFill>
              </a:rPr>
              <a:t> +49 (0)251.83 65-190	</a:t>
            </a:r>
            <a:r>
              <a:rPr lang="de-DE" sz="800" baseline="0" err="1">
                <a:solidFill>
                  <a:srgbClr val="878787"/>
                </a:solidFill>
              </a:rPr>
              <a:t>norman.lahme-huetig@fh-muenster.de</a:t>
            </a:r>
            <a:endParaRPr lang="de-DE" sz="800" baseline="0">
              <a:solidFill>
                <a:srgbClr val="878787"/>
              </a:solidFill>
            </a:endParaRPr>
          </a:p>
          <a:p>
            <a:pPr>
              <a:tabLst>
                <a:tab pos="1076400" algn="l"/>
                <a:tab pos="2599200" algn="l"/>
              </a:tabLst>
            </a:pPr>
            <a:r>
              <a:rPr lang="de-DE" sz="800" baseline="0">
                <a:solidFill>
                  <a:srgbClr val="878787"/>
                </a:solidFill>
              </a:rPr>
              <a:t>D-48149 Münster	fax +49 (0)251.83 65-525	</a:t>
            </a:r>
            <a:r>
              <a:rPr lang="de-DE" sz="800" baseline="0" err="1">
                <a:solidFill>
                  <a:srgbClr val="878787"/>
                </a:solidFill>
              </a:rPr>
              <a:t>www.fh-muenster.de</a:t>
            </a:r>
            <a:endParaRPr lang="de-DE" sz="800" baseline="0">
              <a:solidFill>
                <a:srgbClr val="8787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480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F4850EB-4F9E-5A4C-A9BD-DBBDE6FC9FC4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>
              <a:solidFill>
                <a:schemeClr val="bg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71475" y="374651"/>
            <a:ext cx="8820000" cy="570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1475" y="1785516"/>
            <a:ext cx="8824241" cy="40197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71475" y="6642000"/>
            <a:ext cx="10768964" cy="216000"/>
          </a:xfrm>
          <a:prstGeom prst="rect">
            <a:avLst/>
          </a:prstGeom>
        </p:spPr>
        <p:txBody>
          <a:bodyPr vert="horz" lIns="7200" tIns="0" rIns="0" bIns="0" rtlCol="0" anchor="ctr" anchorCtr="0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1140439" y="6642000"/>
            <a:ext cx="680086" cy="216000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800"/>
            </a:lvl1pPr>
          </a:lstStyle>
          <a:p>
            <a:pPr lvl="0" algn="r"/>
            <a:fld id="{3C264D8F-5AC1-4129-BC87-0A070031A248}" type="slidenum">
              <a:rPr lang="de-DE" sz="1200" smtClean="0">
                <a:solidFill>
                  <a:schemeClr val="bg1"/>
                </a:solidFill>
              </a:rPr>
              <a:pPr lvl="0" algn="r"/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24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98" r:id="rId3"/>
    <p:sldLayoutId id="2147483700" r:id="rId4"/>
    <p:sldLayoutId id="2147483697" r:id="rId5"/>
    <p:sldLayoutId id="2147483699" r:id="rId6"/>
    <p:sldLayoutId id="2147483694" r:id="rId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984250" indent="-35560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346200" indent="-36195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701800" indent="-35560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750" indent="-36195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7898C6-C6EA-B378-0016-B3A5273D2016}"/>
              </a:ext>
            </a:extLst>
          </p:cNvPr>
          <p:cNvSpPr/>
          <p:nvPr/>
        </p:nvSpPr>
        <p:spPr>
          <a:xfrm>
            <a:off x="320676" y="5309960"/>
            <a:ext cx="4533898" cy="93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lang="en-US" sz="190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70800" y="1438693"/>
            <a:ext cx="8029456" cy="1739528"/>
          </a:xfrm>
        </p:spPr>
        <p:txBody>
          <a:bodyPr anchor="b"/>
          <a:lstStyle>
            <a:lvl1pPr algn="l">
              <a:lnSpc>
                <a:spcPct val="85000"/>
              </a:lnSpc>
              <a:defRPr sz="6400" b="1" baseline="0"/>
            </a:lvl1pPr>
          </a:lstStyle>
          <a:p>
            <a:r>
              <a:rPr lang="de-DE">
                <a:cs typeface="Arial"/>
              </a:rPr>
              <a:t>BigStocks - Projektübersicht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3214225"/>
            <a:ext cx="8029456" cy="76293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5000"/>
              </a:lnSpc>
              <a:buNone/>
              <a:defRPr sz="4000" baseline="0">
                <a:solidFill>
                  <a:srgbClr val="878787"/>
                </a:solidFill>
              </a:defRPr>
            </a:lvl1pPr>
          </a:lstStyle>
          <a:p>
            <a:endParaRPr lang="de-DE">
              <a:cs typeface="Arial"/>
            </a:endParaRP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01CE6DBE-9381-0E40-B6EB-D05EA8167B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799" y="4046684"/>
            <a:ext cx="8029456" cy="390428"/>
          </a:xfrm>
        </p:spPr>
        <p:txBody>
          <a:bodyPr wrap="square">
            <a:spAutoFit/>
          </a:bodyPr>
          <a:lstStyle>
            <a:lvl1pPr marL="0" indent="0">
              <a:buNone/>
              <a:defRPr sz="2500" baseline="0">
                <a:solidFill>
                  <a:srgbClr val="878787"/>
                </a:solidFill>
              </a:defRPr>
            </a:lvl1pPr>
          </a:lstStyle>
          <a:p>
            <a:pPr lvl="0"/>
            <a:r>
              <a:rPr lang="de-DE"/>
              <a:t>Sommersemester 2023</a:t>
            </a:r>
          </a:p>
        </p:txBody>
      </p:sp>
    </p:spTree>
    <p:extLst>
      <p:ext uri="{BB962C8B-B14F-4D97-AF65-F5344CB8AC3E}">
        <p14:creationId xmlns:p14="http://schemas.microsoft.com/office/powerpoint/2010/main" val="3707706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Entitäten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Note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755927"/>
              </p:ext>
            </p:extLst>
          </p:nvPr>
        </p:nvGraphicFramePr>
        <p:xfrm>
          <a:off x="370800" y="2184076"/>
          <a:ext cx="8820000" cy="1349760"/>
        </p:xfrm>
        <a:graphic>
          <a:graphicData uri="http://schemas.openxmlformats.org/drawingml/2006/table">
            <a:tbl>
              <a:tblPr/>
              <a:tblGrid>
                <a:gridCol w="14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Eigenschaft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Erläuterung/Beispiel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userId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Jeweilige User-ID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symbol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Symbol der Aktie </a:t>
                      </a:r>
                      <a:r>
                        <a:rPr lang="de-DE" sz="1600" b="0" i="0" u="none" strike="noStrike" noProof="0">
                          <a:latin typeface="Arial"/>
                        </a:rPr>
                        <a:t>wie z.B. "APPL"</a:t>
                      </a:r>
                      <a:endParaRPr lang="de-DE" sz="1600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note</a:t>
                      </a:r>
                      <a:endParaRPr lang="de-DE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Text/Notiz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</a:rPr>
              <a:t>Alexander Schellenberg</a:t>
            </a:r>
            <a:endParaRPr lang="de-DE"/>
          </a:p>
        </p:txBody>
      </p:sp>
      <p:sp>
        <p:nvSpPr>
          <p:cNvPr id="3" name="_">
            <a:extLst>
              <a:ext uri="{FF2B5EF4-FFF2-40B4-BE49-F238E27FC236}">
                <a16:creationId xmlns:a16="http://schemas.microsoft.com/office/drawing/2014/main" id="{852E2B6B-5031-6313-C696-C5B283B37B2B}"/>
              </a:ext>
            </a:extLst>
          </p:cNvPr>
          <p:cNvSpPr txBox="1"/>
          <p:nvPr/>
        </p:nvSpPr>
        <p:spPr>
          <a:xfrm>
            <a:off x="370799" y="3864088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Stock</a:t>
            </a:r>
          </a:p>
        </p:txBody>
      </p:sp>
      <p:graphicFrame>
        <p:nvGraphicFramePr>
          <p:cNvPr id="5" name="_">
            <a:extLst>
              <a:ext uri="{FF2B5EF4-FFF2-40B4-BE49-F238E27FC236}">
                <a16:creationId xmlns:a16="http://schemas.microsoft.com/office/drawing/2014/main" id="{4FBFAAC0-3784-3DD1-B564-44F87680F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56277"/>
              </p:ext>
            </p:extLst>
          </p:nvPr>
        </p:nvGraphicFramePr>
        <p:xfrm>
          <a:off x="381607" y="4334969"/>
          <a:ext cx="8820000" cy="1349760"/>
        </p:xfrm>
        <a:graphic>
          <a:graphicData uri="http://schemas.openxmlformats.org/drawingml/2006/table">
            <a:tbl>
              <a:tblPr/>
              <a:tblGrid>
                <a:gridCol w="14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Eigenschaft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Erläuterung/Beispiel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symbol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>
                          <a:latin typeface="Arial"/>
                        </a:rPr>
                        <a:t>Symbol der Aktie wie z.B. "APPL"</a:t>
                      </a:r>
                      <a:endParaRPr lang="de-DE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name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Name der Aktie wie z.B. "Apple"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image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err="1"/>
                        <a:t>Img-src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9125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Technische Sicherheitsmaßnahmen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Datenvalidierung</a:t>
            </a:r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Ausgabevalidierung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596323"/>
              </p:ext>
            </p:extLst>
          </p:nvPr>
        </p:nvGraphicFramePr>
        <p:xfrm>
          <a:off x="359991" y="2135733"/>
          <a:ext cx="10213723" cy="1497458"/>
        </p:xfrm>
        <a:graphic>
          <a:graphicData uri="http://schemas.openxmlformats.org/drawingml/2006/table">
            <a:tbl>
              <a:tblPr/>
              <a:tblGrid>
                <a:gridCol w="405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Maßnahme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Datei(en)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896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>
                          <a:latin typeface="Arial"/>
                        </a:rPr>
                        <a:t>Maskierung - HTML Entity Kodierung</a:t>
                      </a:r>
                      <a:endParaRPr lang="de-DE"/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endParaRPr lang="de-DE" sz="1600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-details/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trading-details.ts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baseline="0" noProof="0">
                          <a:latin typeface="Arial"/>
                        </a:rPr>
                        <a:t>Maskierung - HTML Entity Kodierung, MongoDB Maskierung</a:t>
                      </a:r>
                      <a:endParaRPr lang="de-DE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routes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trading.ts</a:t>
                      </a:r>
                      <a:endParaRPr lang="de-DE" b="0" i="0" u="none" strike="noStrike" noProof="0" err="1"/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endParaRPr lang="de-DE" sz="140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969549"/>
                  </a:ext>
                </a:extLst>
              </a:tr>
            </a:tbl>
          </a:graphicData>
        </a:graphic>
      </p:graphicFrame>
      <p:sp>
        <p:nvSpPr>
          <p:cNvPr id="14" name="_"/>
          <p:cNvSpPr/>
          <p:nvPr/>
        </p:nvSpPr>
        <p:spPr>
          <a:xfrm>
            <a:off x="9691311" y="1126281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/>
          <p:cNvSpPr txBox="1"/>
          <p:nvPr/>
        </p:nvSpPr>
        <p:spPr>
          <a:xfrm>
            <a:off x="9835311" y="1239821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3" name="_"/>
          <p:cNvSpPr txBox="1"/>
          <p:nvPr/>
        </p:nvSpPr>
        <p:spPr>
          <a:xfrm>
            <a:off x="9835311" y="1516640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</a:rPr>
              <a:t>Alexander Schellenberg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69110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39910"/>
            <a:ext cx="8820000" cy="468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Einleitung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API-Server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Web-Client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Qualitätssicherungsmaßnahmen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Sicherheitsmaßnahmen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accent1"/>
              </a:buClr>
              <a:buAutoNum type="circleNumWdBlackPlain"/>
            </a:pPr>
            <a:r>
              <a:rPr lang="de-DE" sz="2400">
                <a:solidFill>
                  <a:schemeClr val="accent1"/>
                </a:solidFill>
              </a:rPr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16784352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</a:rPr>
              <a:t>PortfolioComponent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  <p:pic>
        <p:nvPicPr>
          <p:cNvPr id="13" name="Grafik 1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EB0F74DE-62A1-343E-EB05-40F5CAEC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70" y="2296878"/>
            <a:ext cx="5256179" cy="3923351"/>
          </a:xfrm>
          <a:prstGeom prst="rect">
            <a:avLst/>
          </a:prstGeom>
        </p:spPr>
      </p:pic>
      <p:pic>
        <p:nvPicPr>
          <p:cNvPr id="15" name="Grafik 1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27CCADB9-4A51-87E9-97BF-CADCE3DB97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43" t="42845" r="1286" b="1362"/>
          <a:stretch/>
        </p:blipFill>
        <p:spPr>
          <a:xfrm>
            <a:off x="7921938" y="2544324"/>
            <a:ext cx="1903732" cy="4022319"/>
          </a:xfrm>
          <a:prstGeom prst="rect">
            <a:avLst/>
          </a:prstGeom>
        </p:spPr>
      </p:pic>
      <p:pic>
        <p:nvPicPr>
          <p:cNvPr id="16" name="Grafik 16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6528192C-D518-0738-CA10-EB1F668B3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" r="529" b="57874"/>
          <a:stretch/>
        </p:blipFill>
        <p:spPr>
          <a:xfrm>
            <a:off x="5960196" y="2564852"/>
            <a:ext cx="1865885" cy="32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356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</a:rPr>
              <a:t>MarketComponent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37A91A2A-C607-E2EE-16C0-52B2D324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50" y="2063345"/>
            <a:ext cx="2156855" cy="4114800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4FF79033-28F8-A062-4AB2-7CA85AD07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71" y="2263995"/>
            <a:ext cx="6072220" cy="34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173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TradingDetailsComponent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  <p:pic>
        <p:nvPicPr>
          <p:cNvPr id="9" name="Grafik 12">
            <a:extLst>
              <a:ext uri="{FF2B5EF4-FFF2-40B4-BE49-F238E27FC236}">
                <a16:creationId xmlns:a16="http://schemas.microsoft.com/office/drawing/2014/main" id="{0F424369-BCEF-D0AB-6584-AA623D57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75" y="2313681"/>
            <a:ext cx="4521200" cy="3743830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0AAAEC55-A7CA-0B3A-AB17-E2957A0F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19" y="1544537"/>
            <a:ext cx="1963320" cy="48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113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Widget: 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InfoComponent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  <p:pic>
        <p:nvPicPr>
          <p:cNvPr id="4" name="Grafik 17" descr="Ein Bild, das Text enthält.&#10;&#10;Beschreibung automatisch generiert.">
            <a:extLst>
              <a:ext uri="{FF2B5EF4-FFF2-40B4-BE49-F238E27FC236}">
                <a16:creationId xmlns:a16="http://schemas.microsoft.com/office/drawing/2014/main" id="{509662DF-7C09-7315-59F3-854C59B7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144" y="2674838"/>
            <a:ext cx="4537412" cy="24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89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Widget: 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NotificationComponent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  <p:pic>
        <p:nvPicPr>
          <p:cNvPr id="4" name="Grafik 17" descr="Ein Bild, das Text enthält.&#10;&#10;Beschreibung automatisch generiert.">
            <a:extLst>
              <a:ext uri="{FF2B5EF4-FFF2-40B4-BE49-F238E27FC236}">
                <a16:creationId xmlns:a16="http://schemas.microsoft.com/office/drawing/2014/main" id="{4DBE4057-0890-4F48-D9F1-5D9A4C667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591" y="3934049"/>
            <a:ext cx="2743200" cy="1627178"/>
          </a:xfrm>
          <a:prstGeom prst="rect">
            <a:avLst/>
          </a:prstGeom>
        </p:spPr>
      </p:pic>
      <p:pic>
        <p:nvPicPr>
          <p:cNvPr id="8" name="Grafik 18">
            <a:extLst>
              <a:ext uri="{FF2B5EF4-FFF2-40B4-BE49-F238E27FC236}">
                <a16:creationId xmlns:a16="http://schemas.microsoft.com/office/drawing/2014/main" id="{47A1ACE9-1565-CFDC-9D39-FAA5CEA48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272" y="3925805"/>
            <a:ext cx="2743200" cy="1632857"/>
          </a:xfrm>
          <a:prstGeom prst="rect">
            <a:avLst/>
          </a:prstGeom>
        </p:spPr>
      </p:pic>
      <p:pic>
        <p:nvPicPr>
          <p:cNvPr id="15" name="Grafik 19" descr="Ein Bild, das Text enthält.&#10;&#10;Beschreibung automatisch generiert.">
            <a:extLst>
              <a:ext uri="{FF2B5EF4-FFF2-40B4-BE49-F238E27FC236}">
                <a16:creationId xmlns:a16="http://schemas.microsoft.com/office/drawing/2014/main" id="{AAA85091-F788-885F-9AFC-0972DFAE6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85" y="3929514"/>
            <a:ext cx="3002604" cy="16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93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Widget: 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CandleComponent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  <p:pic>
        <p:nvPicPr>
          <p:cNvPr id="4" name="Grafik 1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0BB9672C-036B-F3F3-5D77-65D6F2A99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34" y="3348902"/>
            <a:ext cx="3543030" cy="2513515"/>
          </a:xfrm>
          <a:prstGeom prst="rect">
            <a:avLst/>
          </a:prstGeom>
        </p:spPr>
      </p:pic>
      <p:pic>
        <p:nvPicPr>
          <p:cNvPr id="8" name="Grafik 1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1D58B8E4-4CE9-DA62-0F81-BAC3829BD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091" y="3541250"/>
            <a:ext cx="3402519" cy="2323370"/>
          </a:xfrm>
          <a:prstGeom prst="rect">
            <a:avLst/>
          </a:prstGeom>
        </p:spPr>
      </p:pic>
      <p:pic>
        <p:nvPicPr>
          <p:cNvPr id="15" name="Grafik 18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9B1A3651-F64D-8120-CB0C-E86C5A5D9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836" y="3458989"/>
            <a:ext cx="3355803" cy="236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624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AppFriendsComponent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45987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Lensjak</a:t>
            </a:r>
            <a:endParaRPr lang="de-DE" err="1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C5DB45-D386-8C99-B6A5-F91922F9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821" y="1781175"/>
            <a:ext cx="1474034" cy="4705350"/>
          </a:xfrm>
          <a:prstGeom prst="rect">
            <a:avLst/>
          </a:prstGeom>
        </p:spPr>
      </p:pic>
      <p:pic>
        <p:nvPicPr>
          <p:cNvPr id="5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688F4A2D-6421-7084-833F-AF3FB6038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786414"/>
            <a:ext cx="7372350" cy="37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160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AppFriendsComponent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45987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Lensjak</a:t>
            </a:r>
            <a:endParaRPr lang="de-DE" err="1"/>
          </a:p>
        </p:txBody>
      </p:sp>
      <p:pic>
        <p:nvPicPr>
          <p:cNvPr id="5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7B796FD-801F-E8EC-3C35-64CB0E15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786414"/>
            <a:ext cx="7200900" cy="361854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747C8B4-2EE3-A73D-DAB0-F2F5D611D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695" y="1781175"/>
            <a:ext cx="167571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4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Entitäten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Comment</a:t>
            </a:r>
            <a:endParaRPr lang="de-DE" sz="2100">
              <a:solidFill>
                <a:schemeClr val="accent1"/>
              </a:solidFill>
              <a:cs typeface="Arial"/>
            </a:endParaRP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36877"/>
              </p:ext>
            </p:extLst>
          </p:nvPr>
        </p:nvGraphicFramePr>
        <p:xfrm>
          <a:off x="370800" y="2184076"/>
          <a:ext cx="8820000" cy="1012320"/>
        </p:xfrm>
        <a:graphic>
          <a:graphicData uri="http://schemas.openxmlformats.org/drawingml/2006/table">
            <a:tbl>
              <a:tblPr/>
              <a:tblGrid>
                <a:gridCol w="14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Eigenschaft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Erläuterung/Beispiel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rating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Bewertung 1 – 5 vom User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0" i="0" u="none" strike="noStrike" noProof="0">
                          <a:latin typeface="Arial"/>
                        </a:rPr>
                        <a:t>Anmerkung zur Bewertung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  <a:latin typeface="Cambria Math"/>
                <a:ea typeface="Cambria Math"/>
              </a:rPr>
              <a:t>Lakzan</a:t>
            </a: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</a:rPr>
              <a:t> Nathan</a:t>
            </a:r>
          </a:p>
        </p:txBody>
      </p:sp>
    </p:spTree>
    <p:extLst>
      <p:ext uri="{BB962C8B-B14F-4D97-AF65-F5344CB8AC3E}">
        <p14:creationId xmlns:p14="http://schemas.microsoft.com/office/powerpoint/2010/main" val="16509531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AppFriendsComponent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45987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Lensjak</a:t>
            </a:r>
            <a:endParaRPr lang="de-DE" err="1"/>
          </a:p>
        </p:txBody>
      </p:sp>
      <p:pic>
        <p:nvPicPr>
          <p:cNvPr id="3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4C02C71-F821-40D8-5C39-7F4B4901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777592"/>
            <a:ext cx="7181850" cy="3579041"/>
          </a:xfrm>
          <a:prstGeom prst="rect">
            <a:avLst/>
          </a:prstGeom>
        </p:spPr>
      </p:pic>
      <p:pic>
        <p:nvPicPr>
          <p:cNvPr id="5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B996B2-D402-9BD8-4B9B-2C7108A9D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990" y="1781175"/>
            <a:ext cx="191197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766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AppLeaderboard</a:t>
            </a:r>
            <a:r>
              <a:rPr lang="de-DE">
                <a:solidFill>
                  <a:srgbClr val="4EC9B0"/>
                </a:solidFill>
                <a:latin typeface="Consolas"/>
                <a:cs typeface="Arial"/>
              </a:rPr>
              <a:t> (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day</a:t>
            </a:r>
            <a:r>
              <a:rPr lang="de-DE">
                <a:solidFill>
                  <a:srgbClr val="4EC9B0"/>
                </a:solidFill>
                <a:latin typeface="Consolas"/>
                <a:cs typeface="Arial"/>
              </a:rPr>
              <a:t>)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45987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Lensjak</a:t>
            </a:r>
            <a:endParaRPr lang="de-DE" err="1"/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C745887-2516-5903-2D19-89F20717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786414"/>
            <a:ext cx="6877050" cy="3447098"/>
          </a:xfrm>
          <a:prstGeom prst="rect">
            <a:avLst/>
          </a:prstGeom>
        </p:spPr>
      </p:pic>
      <p:pic>
        <p:nvPicPr>
          <p:cNvPr id="5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468AED38-BBD6-0B84-A688-8D132367A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055" y="1781175"/>
            <a:ext cx="193283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613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AppLeaderboard</a:t>
            </a:r>
            <a:r>
              <a:rPr lang="de-DE">
                <a:solidFill>
                  <a:srgbClr val="4EC9B0"/>
                </a:solidFill>
                <a:latin typeface="Consolas"/>
                <a:cs typeface="Arial"/>
              </a:rPr>
              <a:t> (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week</a:t>
            </a:r>
            <a:r>
              <a:rPr lang="de-DE">
                <a:solidFill>
                  <a:srgbClr val="4EC9B0"/>
                </a:solidFill>
                <a:latin typeface="Consolas"/>
                <a:cs typeface="Arial"/>
              </a:rPr>
              <a:t>)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45987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Lensjak</a:t>
            </a:r>
            <a:endParaRPr lang="de-DE" err="1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8646A27A-95B6-91C0-D7AA-89EE37BC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080" y="1781175"/>
            <a:ext cx="1932839" cy="4114800"/>
          </a:xfrm>
          <a:prstGeom prst="rect">
            <a:avLst/>
          </a:prstGeom>
        </p:spPr>
      </p:pic>
      <p:pic>
        <p:nvPicPr>
          <p:cNvPr id="5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1C4B913-EC61-4453-64C8-39AD42F1A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1786414"/>
            <a:ext cx="6629400" cy="33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528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cs typeface="Arial"/>
              </a:rPr>
              <a:t>Screenshots</a:t>
            </a:r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>
                <a:solidFill>
                  <a:srgbClr val="4EC9B0"/>
                </a:solidFill>
                <a:latin typeface="Consolas"/>
                <a:cs typeface="Arial"/>
              </a:rPr>
              <a:t>AppHeader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45987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Lensjak</a:t>
            </a:r>
            <a:endParaRPr lang="de-DE"/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F7BDDA60-2BC5-2956-D898-2DF58E0D23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1"/>
          <a:stretch/>
        </p:blipFill>
        <p:spPr>
          <a:xfrm>
            <a:off x="265725" y="1974711"/>
            <a:ext cx="9190800" cy="3774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Grafik 13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1F0162E4-E474-84A0-FACA-A7B1479E70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99"/>
          <a:stretch/>
        </p:blipFill>
        <p:spPr>
          <a:xfrm>
            <a:off x="2210568" y="2747333"/>
            <a:ext cx="3231518" cy="5624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Grafik 1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DED867EF-2859-5E42-C258-CBAE833A9B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28"/>
          <a:stretch/>
        </p:blipFill>
        <p:spPr>
          <a:xfrm>
            <a:off x="6225007" y="2747333"/>
            <a:ext cx="3231518" cy="24121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46841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858F-1977-3272-5571-079548DC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Screenshots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1D5DB-9A90-3B42-284B-3D5B879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AD422-DD37-CA1C-FCC6-E9FD10E18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Profil</a:t>
            </a:r>
            <a:endParaRPr lang="en-US" err="1"/>
          </a:p>
        </p:txBody>
      </p:sp>
      <p:pic>
        <p:nvPicPr>
          <p:cNvPr id="6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0C54EE5-D1A4-7EBA-646E-838AABCFA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518318"/>
            <a:ext cx="6798128" cy="3336355"/>
          </a:xfrm>
          <a:prstGeom prst="rect">
            <a:avLst/>
          </a:prstGeom>
        </p:spPr>
      </p:pic>
      <p:pic>
        <p:nvPicPr>
          <p:cNvPr id="8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775E88-6224-5024-813B-94602783E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95" y="1513264"/>
            <a:ext cx="1900308" cy="4114800"/>
          </a:xfrm>
          <a:prstGeom prst="rect">
            <a:avLst/>
          </a:prstGeom>
        </p:spPr>
      </p:pic>
      <p:sp>
        <p:nvSpPr>
          <p:cNvPr id="10" name="_">
            <a:extLst>
              <a:ext uri="{FF2B5EF4-FFF2-40B4-BE49-F238E27FC236}">
                <a16:creationId xmlns:a16="http://schemas.microsoft.com/office/drawing/2014/main" id="{1023C26D-F36E-F31F-E735-C1336EB87794}"/>
              </a:ext>
            </a:extLst>
          </p:cNvPr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>
            <a:extLst>
              <a:ext uri="{FF2B5EF4-FFF2-40B4-BE49-F238E27FC236}">
                <a16:creationId xmlns:a16="http://schemas.microsoft.com/office/drawing/2014/main" id="{F4B63531-A85D-FF7C-872E-182C9BD462CC}"/>
              </a:ext>
            </a:extLst>
          </p:cNvPr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4" name="_">
            <a:extLst>
              <a:ext uri="{FF2B5EF4-FFF2-40B4-BE49-F238E27FC236}">
                <a16:creationId xmlns:a16="http://schemas.microsoft.com/office/drawing/2014/main" id="{382A9289-9B7F-6349-5016-57BBCFE088E0}"/>
              </a:ext>
            </a:extLst>
          </p:cNvPr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7413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858F-1977-3272-5571-079548DC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Screenshots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1D5DB-9A90-3B42-284B-3D5B879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AD422-DD37-CA1C-FCC6-E9FD10E18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Profil</a:t>
            </a:r>
            <a:r>
              <a:rPr lang="en-US">
                <a:cs typeface="Arial"/>
              </a:rPr>
              <a:t>: Avatar</a:t>
            </a:r>
            <a:endParaRPr lang="en-US" err="1"/>
          </a:p>
        </p:txBody>
      </p:sp>
      <p:sp>
        <p:nvSpPr>
          <p:cNvPr id="10" name="_">
            <a:extLst>
              <a:ext uri="{FF2B5EF4-FFF2-40B4-BE49-F238E27FC236}">
                <a16:creationId xmlns:a16="http://schemas.microsoft.com/office/drawing/2014/main" id="{1023C26D-F36E-F31F-E735-C1336EB87794}"/>
              </a:ext>
            </a:extLst>
          </p:cNvPr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>
            <a:extLst>
              <a:ext uri="{FF2B5EF4-FFF2-40B4-BE49-F238E27FC236}">
                <a16:creationId xmlns:a16="http://schemas.microsoft.com/office/drawing/2014/main" id="{F4B63531-A85D-FF7C-872E-182C9BD462CC}"/>
              </a:ext>
            </a:extLst>
          </p:cNvPr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4" name="_">
            <a:extLst>
              <a:ext uri="{FF2B5EF4-FFF2-40B4-BE49-F238E27FC236}">
                <a16:creationId xmlns:a16="http://schemas.microsoft.com/office/drawing/2014/main" id="{382A9289-9B7F-6349-5016-57BBCFE088E0}"/>
              </a:ext>
            </a:extLst>
          </p:cNvPr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E32CA51-2BAC-8643-7E0C-7A025353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5" y="2021388"/>
            <a:ext cx="7367391" cy="183401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250D2D5-0EFF-5A36-0940-6107DD4DB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05" y="3954475"/>
            <a:ext cx="3442569" cy="25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462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858F-1977-3272-5571-079548DC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Screenshots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1D5DB-9A90-3B42-284B-3D5B879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AD422-DD37-CA1C-FCC6-E9FD10E18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Profil</a:t>
            </a:r>
            <a:r>
              <a:rPr lang="en-US">
                <a:cs typeface="Arial"/>
              </a:rPr>
              <a:t>: Details</a:t>
            </a:r>
            <a:endParaRPr lang="en-US" err="1"/>
          </a:p>
        </p:txBody>
      </p:sp>
      <p:sp>
        <p:nvSpPr>
          <p:cNvPr id="10" name="_">
            <a:extLst>
              <a:ext uri="{FF2B5EF4-FFF2-40B4-BE49-F238E27FC236}">
                <a16:creationId xmlns:a16="http://schemas.microsoft.com/office/drawing/2014/main" id="{1023C26D-F36E-F31F-E735-C1336EB87794}"/>
              </a:ext>
            </a:extLst>
          </p:cNvPr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>
            <a:extLst>
              <a:ext uri="{FF2B5EF4-FFF2-40B4-BE49-F238E27FC236}">
                <a16:creationId xmlns:a16="http://schemas.microsoft.com/office/drawing/2014/main" id="{F4B63531-A85D-FF7C-872E-182C9BD462CC}"/>
              </a:ext>
            </a:extLst>
          </p:cNvPr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4" name="_">
            <a:extLst>
              <a:ext uri="{FF2B5EF4-FFF2-40B4-BE49-F238E27FC236}">
                <a16:creationId xmlns:a16="http://schemas.microsoft.com/office/drawing/2014/main" id="{382A9289-9B7F-6349-5016-57BBCFE088E0}"/>
              </a:ext>
            </a:extLst>
          </p:cNvPr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60CDC46-6FF4-1CCA-A97C-FB1274A5C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5" y="2022069"/>
            <a:ext cx="5958213" cy="237544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E6FD891-E783-5828-5008-40746CF25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605" y="2015814"/>
            <a:ext cx="3035473" cy="27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593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858F-1977-3272-5571-079548DC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Screenshots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1D5DB-9A90-3B42-284B-3D5B879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AD422-DD37-CA1C-FCC6-E9FD10E18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Profil</a:t>
            </a:r>
            <a:r>
              <a:rPr lang="en-US">
                <a:cs typeface="Arial"/>
              </a:rPr>
              <a:t>: </a:t>
            </a:r>
            <a:r>
              <a:rPr lang="en-US" err="1">
                <a:cs typeface="Arial"/>
              </a:rPr>
              <a:t>Passwort</a:t>
            </a:r>
            <a:endParaRPr lang="en-US" err="1"/>
          </a:p>
        </p:txBody>
      </p:sp>
      <p:sp>
        <p:nvSpPr>
          <p:cNvPr id="10" name="_">
            <a:extLst>
              <a:ext uri="{FF2B5EF4-FFF2-40B4-BE49-F238E27FC236}">
                <a16:creationId xmlns:a16="http://schemas.microsoft.com/office/drawing/2014/main" id="{1023C26D-F36E-F31F-E735-C1336EB87794}"/>
              </a:ext>
            </a:extLst>
          </p:cNvPr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>
            <a:extLst>
              <a:ext uri="{FF2B5EF4-FFF2-40B4-BE49-F238E27FC236}">
                <a16:creationId xmlns:a16="http://schemas.microsoft.com/office/drawing/2014/main" id="{F4B63531-A85D-FF7C-872E-182C9BD462CC}"/>
              </a:ext>
            </a:extLst>
          </p:cNvPr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4" name="_">
            <a:extLst>
              <a:ext uri="{FF2B5EF4-FFF2-40B4-BE49-F238E27FC236}">
                <a16:creationId xmlns:a16="http://schemas.microsoft.com/office/drawing/2014/main" id="{382A9289-9B7F-6349-5016-57BBCFE088E0}"/>
              </a:ext>
            </a:extLst>
          </p:cNvPr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E75C180-8CCE-C54D-DC47-330CA749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5" y="2016718"/>
            <a:ext cx="6260926" cy="2073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0B910-3E7A-1FCB-7623-7A0C7156E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79" y="2015279"/>
            <a:ext cx="2743200" cy="24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106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858F-1977-3272-5571-079548DC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Screenshots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1D5DB-9A90-3B42-284B-3D5B879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AD422-DD37-CA1C-FCC6-E9FD10E18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Transaktionsübersicht</a:t>
            </a:r>
          </a:p>
        </p:txBody>
      </p:sp>
      <p:sp>
        <p:nvSpPr>
          <p:cNvPr id="10" name="_">
            <a:extLst>
              <a:ext uri="{FF2B5EF4-FFF2-40B4-BE49-F238E27FC236}">
                <a16:creationId xmlns:a16="http://schemas.microsoft.com/office/drawing/2014/main" id="{1023C26D-F36E-F31F-E735-C1336EB87794}"/>
              </a:ext>
            </a:extLst>
          </p:cNvPr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>
            <a:extLst>
              <a:ext uri="{FF2B5EF4-FFF2-40B4-BE49-F238E27FC236}">
                <a16:creationId xmlns:a16="http://schemas.microsoft.com/office/drawing/2014/main" id="{F4B63531-A85D-FF7C-872E-182C9BD462CC}"/>
              </a:ext>
            </a:extLst>
          </p:cNvPr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4" name="_">
            <a:extLst>
              <a:ext uri="{FF2B5EF4-FFF2-40B4-BE49-F238E27FC236}">
                <a16:creationId xmlns:a16="http://schemas.microsoft.com/office/drawing/2014/main" id="{382A9289-9B7F-6349-5016-57BBCFE088E0}"/>
              </a:ext>
            </a:extLst>
          </p:cNvPr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FE4E1C-EC8B-5198-6F60-3A485D5D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2019358"/>
            <a:ext cx="6725557" cy="3300070"/>
          </a:xfrm>
          <a:prstGeom prst="rect">
            <a:avLst/>
          </a:prstGeom>
        </p:spPr>
      </p:pic>
      <p:pic>
        <p:nvPicPr>
          <p:cNvPr id="8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366A39-0A64-06BE-6241-5EC0FFC9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03" y="2015671"/>
            <a:ext cx="19003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401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858F-1977-3272-5571-079548DC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Screenshots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1D5DB-9A90-3B42-284B-3D5B879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AD422-DD37-CA1C-FCC6-E9FD10E18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cs typeface="Arial"/>
              </a:rPr>
              <a:t>Loader</a:t>
            </a:r>
          </a:p>
        </p:txBody>
      </p:sp>
      <p:sp>
        <p:nvSpPr>
          <p:cNvPr id="10" name="_">
            <a:extLst>
              <a:ext uri="{FF2B5EF4-FFF2-40B4-BE49-F238E27FC236}">
                <a16:creationId xmlns:a16="http://schemas.microsoft.com/office/drawing/2014/main" id="{1023C26D-F36E-F31F-E735-C1336EB87794}"/>
              </a:ext>
            </a:extLst>
          </p:cNvPr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>
            <a:extLst>
              <a:ext uri="{FF2B5EF4-FFF2-40B4-BE49-F238E27FC236}">
                <a16:creationId xmlns:a16="http://schemas.microsoft.com/office/drawing/2014/main" id="{F4B63531-A85D-FF7C-872E-182C9BD462CC}"/>
              </a:ext>
            </a:extLst>
          </p:cNvPr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4" name="_">
            <a:extLst>
              <a:ext uri="{FF2B5EF4-FFF2-40B4-BE49-F238E27FC236}">
                <a16:creationId xmlns:a16="http://schemas.microsoft.com/office/drawing/2014/main" id="{382A9289-9B7F-6349-5016-57BBCFE088E0}"/>
              </a:ext>
            </a:extLst>
          </p:cNvPr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2B686F9-589D-132C-5B85-AD489556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2019358"/>
            <a:ext cx="6652985" cy="3263783"/>
          </a:xfrm>
          <a:prstGeom prst="rect">
            <a:avLst/>
          </a:prstGeom>
        </p:spPr>
      </p:pic>
      <p:pic>
        <p:nvPicPr>
          <p:cNvPr id="8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35B2CAE-EAFE-0A07-F6F9-D6C808DF4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03" y="2015672"/>
            <a:ext cx="19003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1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Entitäten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Transaction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711406"/>
              </p:ext>
            </p:extLst>
          </p:nvPr>
        </p:nvGraphicFramePr>
        <p:xfrm>
          <a:off x="370800" y="2184076"/>
          <a:ext cx="8819998" cy="3036955"/>
        </p:xfrm>
        <a:graphic>
          <a:graphicData uri="http://schemas.openxmlformats.org/drawingml/2006/table">
            <a:tbl>
              <a:tblPr/>
              <a:tblGrid>
                <a:gridCol w="1469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9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Eigenschaft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Erläuterung/Beispiel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userId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Jeweilige User-ID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symbol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Symbol der Aktie wie z.B. "APPL"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name</a:t>
                      </a:r>
                      <a:endParaRPr lang="de-DE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>
                          <a:latin typeface="Arial"/>
                        </a:rPr>
                        <a:t>Name der Aktie wie z.B. "Apple"</a:t>
                      </a:r>
                      <a:endParaRPr lang="de-DE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image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err="1"/>
                        <a:t>Img-src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51064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bPrice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Kaufpreis einer Aktie wie z.B. "145.15"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8562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sPrice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0" i="0" u="none" strike="noStrike" noProof="0">
                          <a:latin typeface="Arial"/>
                        </a:rPr>
                        <a:t>Verkaufspreis einer Aktie wie z.B. "145.15"</a:t>
                      </a:r>
                      <a:endParaRPr lang="de-DE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87008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status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Status der Transaction (</a:t>
                      </a:r>
                      <a:r>
                        <a:rPr lang="de-DE" sz="1600" err="1"/>
                        <a:t>false</a:t>
                      </a:r>
                      <a:r>
                        <a:rPr lang="de-DE" sz="1600"/>
                        <a:t> = verkauft, </a:t>
                      </a:r>
                      <a:r>
                        <a:rPr lang="de-DE" sz="1600" err="1"/>
                        <a:t>true</a:t>
                      </a:r>
                      <a:r>
                        <a:rPr lang="de-DE" sz="1600"/>
                        <a:t> = aktiv)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220947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soldAt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Verkaufsdatum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185687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</a:rPr>
              <a:t>Alexander Schellenberg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3126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C858F-1977-3272-5571-079548DC2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Screenshots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1D5DB-9A90-3B42-284B-3D5B879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AD422-DD37-CA1C-FCC6-E9FD10E186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PageNavigator</a:t>
            </a:r>
          </a:p>
        </p:txBody>
      </p:sp>
      <p:sp>
        <p:nvSpPr>
          <p:cNvPr id="10" name="_">
            <a:extLst>
              <a:ext uri="{FF2B5EF4-FFF2-40B4-BE49-F238E27FC236}">
                <a16:creationId xmlns:a16="http://schemas.microsoft.com/office/drawing/2014/main" id="{1023C26D-F36E-F31F-E735-C1336EB87794}"/>
              </a:ext>
            </a:extLst>
          </p:cNvPr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>
            <a:extLst>
              <a:ext uri="{FF2B5EF4-FFF2-40B4-BE49-F238E27FC236}">
                <a16:creationId xmlns:a16="http://schemas.microsoft.com/office/drawing/2014/main" id="{F4B63531-A85D-FF7C-872E-182C9BD462CC}"/>
              </a:ext>
            </a:extLst>
          </p:cNvPr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4" name="_">
            <a:extLst>
              <a:ext uri="{FF2B5EF4-FFF2-40B4-BE49-F238E27FC236}">
                <a16:creationId xmlns:a16="http://schemas.microsoft.com/office/drawing/2014/main" id="{382A9289-9B7F-6349-5016-57BBCFE088E0}"/>
              </a:ext>
            </a:extLst>
          </p:cNvPr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E48DDA2-39D0-73B9-70C7-79818B92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58" y="2174868"/>
            <a:ext cx="2826657" cy="781050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FE621014-1A52-EA9F-5B2A-B76AE3188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78" y="2179370"/>
            <a:ext cx="2823935" cy="7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142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438315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News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  <a:cs typeface="Arial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886017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988973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1234042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cs typeface="Arial"/>
            </a:endParaRPr>
          </a:p>
        </p:txBody>
      </p:sp>
      <p:pic>
        <p:nvPicPr>
          <p:cNvPr id="3" name="Grafik 4" descr="Ein Bild, das Website enthält.&#10;&#10;Beschreibung automatisch generiert.">
            <a:extLst>
              <a:ext uri="{FF2B5EF4-FFF2-40B4-BE49-F238E27FC236}">
                <a16:creationId xmlns:a16="http://schemas.microsoft.com/office/drawing/2014/main" id="{78AD17F0-99B6-9729-41F6-5B5662CBC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66" y="2264034"/>
            <a:ext cx="6684579" cy="3188276"/>
          </a:xfrm>
          <a:prstGeom prst="rect">
            <a:avLst/>
          </a:prstGeom>
        </p:spPr>
      </p:pic>
      <p:pic>
        <p:nvPicPr>
          <p:cNvPr id="5" name="Grafik 7">
            <a:extLst>
              <a:ext uri="{FF2B5EF4-FFF2-40B4-BE49-F238E27FC236}">
                <a16:creationId xmlns:a16="http://schemas.microsoft.com/office/drawing/2014/main" id="{CC1E735A-D721-803B-62E3-026F78264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342" y="1744770"/>
            <a:ext cx="2743200" cy="40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166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07851" y="321899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Activation</a:t>
            </a:r>
            <a:r>
              <a:rPr lang="de-DE"/>
              <a:t> (Passwortstärke)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  <a:cs typeface="Arial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058635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154657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1431476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cs typeface="Arial"/>
            </a:endParaRPr>
          </a:p>
        </p:txBody>
      </p:sp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54F3FCDF-B6B8-BAF8-2724-8244D92FF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" y="2151118"/>
            <a:ext cx="1931290" cy="3098800"/>
          </a:xfrm>
          <a:prstGeom prst="rect">
            <a:avLst/>
          </a:prstGeom>
        </p:spPr>
      </p:pic>
      <p:pic>
        <p:nvPicPr>
          <p:cNvPr id="9" name="Grafik 12" descr="Ein Bild, das Text enthält.&#10;&#10;Beschreibung automatisch generiert.">
            <a:extLst>
              <a:ext uri="{FF2B5EF4-FFF2-40B4-BE49-F238E27FC236}">
                <a16:creationId xmlns:a16="http://schemas.microsoft.com/office/drawing/2014/main" id="{70AB1226-FB6D-15CB-6183-7444F35A2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06" y="1150810"/>
            <a:ext cx="1929389" cy="3055007"/>
          </a:xfrm>
          <a:prstGeom prst="rect">
            <a:avLst/>
          </a:prstGeom>
        </p:spPr>
      </p:pic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42D0F2D9-75BD-EA91-6E4E-FC4A91B6F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085" y="2814582"/>
            <a:ext cx="1991290" cy="3098800"/>
          </a:xfrm>
          <a:prstGeom prst="rect">
            <a:avLst/>
          </a:prstGeom>
        </p:spPr>
      </p:pic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A04F372D-3DDB-47F3-FB90-4D28F3A88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679" y="1097634"/>
            <a:ext cx="2261476" cy="3169386"/>
          </a:xfrm>
          <a:prstGeom prst="rect">
            <a:avLst/>
          </a:prstGeom>
        </p:spPr>
      </p:pic>
      <p:pic>
        <p:nvPicPr>
          <p:cNvPr id="15" name="Grafik 15" descr="Ein Bild, das Text enthält.&#10;&#10;Beschreibung automatisch generiert.">
            <a:extLst>
              <a:ext uri="{FF2B5EF4-FFF2-40B4-BE49-F238E27FC236}">
                <a16:creationId xmlns:a16="http://schemas.microsoft.com/office/drawing/2014/main" id="{5E5A59BA-A692-6B8C-F617-C8DF8ACF5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4428" y="2816043"/>
            <a:ext cx="2108018" cy="324769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677556A-1122-4252-563C-18A07F990EF2}"/>
              </a:ext>
            </a:extLst>
          </p:cNvPr>
          <p:cNvSpPr txBox="1"/>
          <p:nvPr/>
        </p:nvSpPr>
        <p:spPr>
          <a:xfrm>
            <a:off x="547413" y="5846379"/>
            <a:ext cx="7072770" cy="389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>
                <a:cs typeface="Arial"/>
              </a:rPr>
              <a:t>Passwortstärke wird nur angezeigt wenn was eingegeben wird !</a:t>
            </a:r>
            <a:endParaRPr lang="de-DE" sz="1900" err="1"/>
          </a:p>
        </p:txBody>
      </p:sp>
    </p:spTree>
    <p:extLst>
      <p:ext uri="{BB962C8B-B14F-4D97-AF65-F5344CB8AC3E}">
        <p14:creationId xmlns:p14="http://schemas.microsoft.com/office/powerpoint/2010/main" val="25910216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ActivationComponent</a:t>
            </a:r>
            <a:endParaRPr lang="de-DE" b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BEDDF04F-7C92-73DD-0488-A82A71179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2138308"/>
            <a:ext cx="2743200" cy="4105384"/>
          </a:xfrm>
          <a:prstGeom prst="rect">
            <a:avLst/>
          </a:prstGeom>
        </p:spPr>
      </p:pic>
      <p:pic>
        <p:nvPicPr>
          <p:cNvPr id="5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3CAD5BD2-2041-4365-0F95-1ACCD2BE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9" y="2137457"/>
            <a:ext cx="3102633" cy="3891425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9CF23A71-CA8E-B467-6195-ACD15201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823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SignOutComponent</a:t>
            </a:r>
            <a:endParaRPr lang="de-DE" b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Grafik 11">
            <a:extLst>
              <a:ext uri="{FF2B5EF4-FFF2-40B4-BE49-F238E27FC236}">
                <a16:creationId xmlns:a16="http://schemas.microsoft.com/office/drawing/2014/main" id="{E964053E-578E-8694-280F-3C40E61CD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30" y="1891990"/>
            <a:ext cx="2743200" cy="34765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04E31DF-18A1-4CFE-B1CC-7AE783DBB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5618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Pages: </a:t>
            </a:r>
            <a:r>
              <a:rPr lang="de-DE" dirty="0" err="1"/>
              <a:t>SignUpComponent</a:t>
            </a:r>
            <a:endParaRPr lang="de-DE" b="0" dirty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3C57BACD-0C4A-BBB7-AA2B-F56DEB57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2" y="2125488"/>
            <a:ext cx="4569124" cy="3728457"/>
          </a:xfrm>
          <a:prstGeom prst="rect">
            <a:avLst/>
          </a:prstGeom>
        </p:spPr>
      </p:pic>
      <p:pic>
        <p:nvPicPr>
          <p:cNvPr id="3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3FAC6C73-7CE0-7E70-3E01-42EF1302D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325" y="2132429"/>
            <a:ext cx="4425350" cy="37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234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Pages: </a:t>
            </a:r>
            <a:r>
              <a:rPr lang="de-DE" dirty="0" err="1"/>
              <a:t>SignInComponent</a:t>
            </a:r>
            <a:endParaRPr lang="de-DE" b="0" dirty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91EBD115-2D80-42D5-BD1C-B70E5BA9F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2165188"/>
            <a:ext cx="4727275" cy="4037246"/>
          </a:xfrm>
          <a:prstGeom prst="rect">
            <a:avLst/>
          </a:prstGeom>
        </p:spPr>
      </p:pic>
      <p:pic>
        <p:nvPicPr>
          <p:cNvPr id="5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0F01DAA4-5684-EFC9-BFD0-83759FCEC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11" y="2178624"/>
            <a:ext cx="4727275" cy="36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389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Pages: </a:t>
            </a:r>
            <a:r>
              <a:rPr lang="de-DE" dirty="0" err="1"/>
              <a:t>ForgotPasswordComponent</a:t>
            </a:r>
            <a:endParaRPr lang="de-DE" b="0" dirty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3D66CB40-D15C-E237-1825-6ECDD8BE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23" y="1710644"/>
            <a:ext cx="5431766" cy="46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866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Dateizuordnung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Alexander Schellenberg</a:t>
            </a:r>
          </a:p>
        </p:txBody>
      </p:sp>
      <p:sp>
        <p:nvSpPr>
          <p:cNvPr id="7" name="_"/>
          <p:cNvSpPr txBox="1"/>
          <p:nvPr/>
        </p:nvSpPr>
        <p:spPr>
          <a:xfrm>
            <a:off x="419785" y="1807371"/>
            <a:ext cx="4054715" cy="1776237"/>
          </a:xfrm>
          <a:prstGeom prst="rect">
            <a:avLst/>
          </a:prstGeom>
          <a:solidFill>
            <a:srgbClr val="F8F8F8"/>
          </a:solidFill>
        </p:spPr>
        <p:txBody>
          <a:bodyPr wrap="square" lIns="144000" tIns="72000" rIns="90000" bIns="7200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-server/e2e/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/portfolio.e2e-spec.ts
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-server/e2e/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/market.e2e-spec.ts</a:t>
            </a:r>
          </a:p>
          <a:p>
            <a:pPr>
              <a:lnSpc>
                <a:spcPts val="1600"/>
              </a:lnSpc>
              <a:buNone/>
            </a:pP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-server/e2e/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/trading-details.e2e-spec.ts
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trading.ts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
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models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transaction.ts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
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models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stock.ts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
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models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note.ts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
</a:t>
            </a:r>
          </a:p>
        </p:txBody>
      </p:sp>
      <p:sp>
        <p:nvSpPr>
          <p:cNvPr id="10" name="_"/>
          <p:cNvSpPr/>
          <p:nvPr/>
        </p:nvSpPr>
        <p:spPr>
          <a:xfrm flipH="1">
            <a:off x="428571" y="1801928"/>
            <a:ext cx="40200" cy="1731501"/>
          </a:xfrm>
          <a:prstGeom prst="rect">
            <a:avLst/>
          </a:prstGeom>
          <a:solidFill>
            <a:schemeClr val="bg2">
              <a:lumMod val="115000"/>
            </a:schemeClr>
          </a:solidFill>
          <a:ln w="6350">
            <a:solidFill>
              <a:schemeClr val="bg2">
                <a:lumMod val="115000"/>
              </a:schemeClr>
            </a:solidFill>
          </a:ln>
        </p:spPr>
      </p:sp>
      <p:sp>
        <p:nvSpPr>
          <p:cNvPr id="11" name="_"/>
          <p:cNvSpPr txBox="1"/>
          <p:nvPr/>
        </p:nvSpPr>
        <p:spPr>
          <a:xfrm>
            <a:off x="4796400" y="1785600"/>
            <a:ext cx="7022400" cy="4238450"/>
          </a:xfrm>
          <a:prstGeom prst="rect">
            <a:avLst/>
          </a:prstGeom>
          <a:solidFill>
            <a:srgbClr val="F8F8F8"/>
          </a:solidFill>
        </p:spPr>
        <p:txBody>
          <a:bodyPr wrap="square" lIns="144000" tIns="72000" rIns="90000" bIns="7200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/e2e/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/portfolio.e2e-spec.ts</a:t>
            </a:r>
            <a:br>
              <a:rPr lang="de-DE" sz="1100">
                <a:solidFill>
                  <a:srgbClr val="000000"/>
                </a:solidFill>
                <a:latin typeface="Menlo"/>
              </a:rPr>
            </a:b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/e2e/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/market.e2e-spec.ts</a:t>
            </a:r>
            <a:br>
              <a:rPr lang="de-DE" sz="1100">
                <a:solidFill>
                  <a:srgbClr val="000000"/>
                </a:solidFill>
                <a:latin typeface="Menlo"/>
              </a:rPr>
            </a:b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/e2e/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/trading-details.e2e-spec.ts</a:t>
            </a:r>
            <a:br>
              <a:rPr lang="de-DE" sz="1100">
                <a:solidFill>
                  <a:srgbClr val="000000"/>
                </a:solidFill>
                <a:latin typeface="Menlo"/>
              </a:rPr>
            </a:b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/shared-trading.css</a:t>
            </a:r>
            <a:endParaRPr lang="de-DE"/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/stock-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interface.ts</a:t>
            </a:r>
            <a:endParaRPr lang="de-DE" sz="1100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tradingcomponent.ts</a:t>
            </a:r>
            <a:endParaRPr lang="de-DE" err="1">
              <a:solidFill>
                <a:srgbClr val="33322F"/>
              </a:solidFill>
              <a:latin typeface="Arial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tradingcomponent.spec.ts</a:t>
            </a:r>
            <a:br>
              <a:rPr lang="de-DE" sz="1100">
                <a:solidFill>
                  <a:srgbClr val="000000"/>
                </a:solidFill>
                <a:latin typeface="Menlo"/>
              </a:rPr>
            </a:b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market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market.ts</a:t>
            </a:r>
            <a:endParaRPr lang="de-DE" err="1">
              <a:solidFill>
                <a:srgbClr val="33322F"/>
              </a:solidFill>
              <a:latin typeface="Arial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market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/market.css</a:t>
            </a:r>
            <a:endParaRPr lang="de-DE">
              <a:solidFill>
                <a:srgbClr val="33322F"/>
              </a:solidFill>
              <a:latin typeface="Arial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market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market.spec.ts</a:t>
            </a:r>
            <a:endParaRPr lang="de-DE" sz="1100" err="1">
              <a:latin typeface="Menlo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portfolio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portfolio.ts</a:t>
            </a:r>
            <a:endParaRPr lang="de-DE" sz="1100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portfolio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/portfolio.css</a:t>
            </a: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portfolio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portfolio.spec.ts</a:t>
            </a:r>
            <a:endParaRPr lang="de-DE" err="1">
              <a:solidFill>
                <a:srgbClr val="33322F"/>
              </a:solidFill>
              <a:latin typeface="Arial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-details/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trading-details.ts</a:t>
            </a:r>
            <a:endParaRPr lang="en-US" sz="1100" err="1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-details/trading-details.css</a:t>
            </a:r>
            <a:endParaRPr lang="en-US" sz="1100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  <a:buNone/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trading-widgets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candlecomponent.ts</a:t>
            </a:r>
            <a:endParaRPr lang="de-DE" err="1"/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trading-widgets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infocomponent.ts</a:t>
            </a:r>
            <a:endParaRPr lang="de-DE" sz="1100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trading-widgets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notificationcomponent.ts</a:t>
            </a:r>
            <a:endParaRPr lang="de-DE" err="1"/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widgets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/stock/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stock.ts</a:t>
            </a:r>
            <a:endParaRPr lang="de-DE" err="1"/>
          </a:p>
          <a:p>
            <a:pPr>
              <a:lnSpc>
                <a:spcPts val="1600"/>
              </a:lnSpc>
            </a:pPr>
            <a:r>
              <a:rPr lang="de-DE" sz="12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/stock-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service.ts</a:t>
            </a:r>
            <a:endParaRPr lang="de-DE" err="1"/>
          </a:p>
        </p:txBody>
      </p:sp>
      <p:sp>
        <p:nvSpPr>
          <p:cNvPr id="14" name="_"/>
          <p:cNvSpPr/>
          <p:nvPr/>
        </p:nvSpPr>
        <p:spPr>
          <a:xfrm>
            <a:off x="4790958" y="1791042"/>
            <a:ext cx="41442" cy="4238843"/>
          </a:xfrm>
          <a:prstGeom prst="rect">
            <a:avLst/>
          </a:prstGeom>
          <a:solidFill>
            <a:schemeClr val="bg2">
              <a:lumMod val="115000"/>
            </a:schemeClr>
          </a:solidFill>
          <a:ln w="6350">
            <a:solidFill>
              <a:schemeClr val="bg2">
                <a:lumMod val="115000"/>
              </a:schemeClr>
            </a:solidFill>
          </a:ln>
        </p:spPr>
      </p:sp>
      <p:sp>
        <p:nvSpPr>
          <p:cNvPr id="5" name="_">
            <a:extLst>
              <a:ext uri="{FF2B5EF4-FFF2-40B4-BE49-F238E27FC236}">
                <a16:creationId xmlns:a16="http://schemas.microsoft.com/office/drawing/2014/main" id="{FF10798F-F302-4F89-972C-13DF10CA7CDB}"/>
              </a:ext>
            </a:extLst>
          </p:cNvPr>
          <p:cNvSpPr txBox="1"/>
          <p:nvPr/>
        </p:nvSpPr>
        <p:spPr>
          <a:xfrm>
            <a:off x="451864" y="1486216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API</a:t>
            </a:r>
            <a:endParaRPr lang="de-DE"/>
          </a:p>
        </p:txBody>
      </p:sp>
      <p:sp>
        <p:nvSpPr>
          <p:cNvPr id="9" name="_">
            <a:extLst>
              <a:ext uri="{FF2B5EF4-FFF2-40B4-BE49-F238E27FC236}">
                <a16:creationId xmlns:a16="http://schemas.microsoft.com/office/drawing/2014/main" id="{B33C46B9-E18F-02F2-4145-BF2A60DDF5AF}"/>
              </a:ext>
            </a:extLst>
          </p:cNvPr>
          <p:cNvSpPr txBox="1"/>
          <p:nvPr/>
        </p:nvSpPr>
        <p:spPr>
          <a:xfrm>
            <a:off x="4780672" y="1464600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Client</a:t>
            </a:r>
            <a:endParaRPr lang="de-DE" sz="2100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56353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Dateizuordnung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 err="1"/>
              <a:t>Lakzan</a:t>
            </a:r>
            <a:r>
              <a:rPr lang="de-DE"/>
              <a:t> Nathan</a:t>
            </a:r>
          </a:p>
        </p:txBody>
      </p:sp>
      <p:sp>
        <p:nvSpPr>
          <p:cNvPr id="7" name="_"/>
          <p:cNvSpPr txBox="1"/>
          <p:nvPr/>
        </p:nvSpPr>
        <p:spPr>
          <a:xfrm>
            <a:off x="419785" y="1807371"/>
            <a:ext cx="4054715" cy="1776237"/>
          </a:xfrm>
          <a:prstGeom prst="rect">
            <a:avLst/>
          </a:prstGeom>
          <a:solidFill>
            <a:srgbClr val="F8F8F8"/>
          </a:solidFill>
        </p:spPr>
        <p:txBody>
          <a:bodyPr wrap="square" lIns="144000" tIns="72000" rIns="90000" bIns="7200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-server/e2e/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/users.e2e-spec.ts
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models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comment.ts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
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routes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users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
</a:t>
            </a:r>
          </a:p>
          <a:p>
            <a:pPr>
              <a:lnSpc>
                <a:spcPts val="1600"/>
              </a:lnSpc>
            </a:pPr>
            <a:endParaRPr lang="de-DE" sz="1200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</a:pPr>
            <a:endParaRPr lang="de-DE" sz="1200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</a:pPr>
            <a:endParaRPr lang="de-DE" sz="1200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</a:pPr>
            <a:endParaRPr lang="de-DE" sz="1200">
              <a:solidFill>
                <a:srgbClr val="000000"/>
              </a:solidFill>
              <a:latin typeface="Menlo"/>
            </a:endParaRPr>
          </a:p>
        </p:txBody>
      </p:sp>
      <p:sp>
        <p:nvSpPr>
          <p:cNvPr id="10" name="_"/>
          <p:cNvSpPr/>
          <p:nvPr/>
        </p:nvSpPr>
        <p:spPr>
          <a:xfrm flipH="1">
            <a:off x="428571" y="1801928"/>
            <a:ext cx="40200" cy="1731501"/>
          </a:xfrm>
          <a:prstGeom prst="rect">
            <a:avLst/>
          </a:prstGeom>
          <a:solidFill>
            <a:schemeClr val="bg2">
              <a:lumMod val="115000"/>
            </a:schemeClr>
          </a:solidFill>
          <a:ln w="6350">
            <a:solidFill>
              <a:schemeClr val="bg2">
                <a:lumMod val="115000"/>
              </a:schemeClr>
            </a:solidFill>
          </a:ln>
        </p:spPr>
      </p:sp>
      <p:sp>
        <p:nvSpPr>
          <p:cNvPr id="11" name="_"/>
          <p:cNvSpPr txBox="1"/>
          <p:nvPr/>
        </p:nvSpPr>
        <p:spPr>
          <a:xfrm>
            <a:off x="4717572" y="1698014"/>
            <a:ext cx="7022400" cy="3824683"/>
          </a:xfrm>
          <a:prstGeom prst="rect">
            <a:avLst/>
          </a:prstGeom>
          <a:solidFill>
            <a:srgbClr val="F8F8F8"/>
          </a:solidFill>
        </p:spPr>
        <p:txBody>
          <a:bodyPr wrap="square" lIns="144000" tIns="72000" rIns="90000" bIns="7200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/e2e/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/forgotPassword.e2e-spec.ts</a:t>
            </a:r>
            <a:br>
              <a:rPr lang="de-DE" sz="1100">
                <a:latin typeface="Menlo"/>
              </a:rPr>
            </a:b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/e2e/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/sign-in.e2e-spec.ts</a:t>
            </a:r>
            <a:br>
              <a:rPr lang="de-DE" sz="1100">
                <a:latin typeface="Menlo"/>
              </a:rPr>
            </a:b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/e2e/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/sign-up.e2e-spec.ts</a:t>
            </a:r>
            <a:br>
              <a:rPr lang="de-DE" sz="1100">
                <a:latin typeface="Menlo"/>
              </a:rPr>
            </a:b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forgotPassword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forgotPassword.ts</a:t>
            </a: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ea typeface="+mn-lt"/>
                <a:cs typeface="+mn-lt"/>
              </a:rPr>
              <a:t>client</a:t>
            </a:r>
            <a:r>
              <a:rPr lang="de-DE" sz="110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de-DE" sz="1100" err="1">
                <a:solidFill>
                  <a:srgbClr val="000000"/>
                </a:solidFill>
                <a:ea typeface="+mn-lt"/>
                <a:cs typeface="+mn-lt"/>
              </a:rPr>
              <a:t>src</a:t>
            </a:r>
            <a:r>
              <a:rPr lang="de-DE" sz="110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de-DE" sz="1100" err="1">
                <a:solidFill>
                  <a:srgbClr val="000000"/>
                </a:solidFill>
                <a:ea typeface="+mn-lt"/>
                <a:cs typeface="+mn-lt"/>
              </a:rPr>
              <a:t>components</a:t>
            </a:r>
            <a:r>
              <a:rPr lang="de-DE" sz="110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de-DE" sz="1100" err="1">
                <a:solidFill>
                  <a:srgbClr val="000000"/>
                </a:solidFill>
                <a:ea typeface="+mn-lt"/>
                <a:cs typeface="+mn-lt"/>
              </a:rPr>
              <a:t>forgotPassword</a:t>
            </a:r>
            <a:r>
              <a:rPr lang="de-DE" sz="110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de-DE" sz="1100" err="1">
                <a:solidFill>
                  <a:srgbClr val="000000"/>
                </a:solidFill>
                <a:ea typeface="+mn-lt"/>
                <a:cs typeface="+mn-lt"/>
              </a:rPr>
              <a:t>resetPassword.ts</a:t>
            </a:r>
            <a:endParaRPr lang="de-DE" sz="110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Arial"/>
                <a:cs typeface="Arial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Arial"/>
                <a:cs typeface="Arial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Arial"/>
                <a:cs typeface="Arial"/>
              </a:rPr>
              <a:t>src</a:t>
            </a:r>
            <a:r>
              <a:rPr lang="de-DE" sz="1100">
                <a:solidFill>
                  <a:srgbClr val="000000"/>
                </a:solidFill>
                <a:latin typeface="Arial"/>
                <a:cs typeface="Arial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Arial"/>
                <a:cs typeface="Arial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Arial"/>
                <a:cs typeface="Arial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Arial"/>
                <a:cs typeface="Arial"/>
              </a:rPr>
              <a:t>forgotPassword</a:t>
            </a:r>
            <a:r>
              <a:rPr lang="de-DE" sz="1100">
                <a:solidFill>
                  <a:srgbClr val="000000"/>
                </a:solidFill>
                <a:latin typeface="Arial"/>
                <a:cs typeface="Arial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Arial"/>
                <a:cs typeface="Arial"/>
              </a:rPr>
              <a:t>resetPassword.spec.ts</a:t>
            </a:r>
            <a:endParaRPr lang="de-DE" err="1"/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news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FinnHubMarketNews.ts</a:t>
            </a:r>
            <a:endParaRPr lang="de-DE" sz="1100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src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news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/news.css</a:t>
            </a: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Menlo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sign</a:t>
            </a:r>
            <a:r>
              <a:rPr lang="de-DE" sz="1100">
                <a:solidFill>
                  <a:srgbClr val="000000"/>
                </a:solidFill>
                <a:latin typeface="Menlo"/>
              </a:rPr>
              <a:t>-in/</a:t>
            </a:r>
            <a:r>
              <a:rPr lang="de-DE" sz="1100" err="1">
                <a:solidFill>
                  <a:srgbClr val="000000"/>
                </a:solidFill>
                <a:latin typeface="Menlo"/>
              </a:rPr>
              <a:t>sign-in.ts</a:t>
            </a:r>
            <a:endParaRPr lang="de-DE" sz="1100" err="1">
              <a:solidFill>
                <a:srgbClr val="000000"/>
              </a:solidFill>
              <a:latin typeface="Menlo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src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-in/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sign-in.spec.ts</a:t>
            </a:r>
            <a:endParaRPr lang="de-DE" err="1"/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src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-in/style.css</a:t>
            </a:r>
            <a:endParaRPr lang="de-DE"/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src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-out/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sign-out.ts</a:t>
            </a:r>
            <a:endParaRPr lang="de-DE" err="1"/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src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-out/style.css</a:t>
            </a:r>
            <a:endParaRPr lang="de-DE"/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src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sign-up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activation.ts</a:t>
            </a:r>
            <a:endParaRPr lang="de-DE" err="1"/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src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sign-up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activation.spec.ts</a:t>
            </a:r>
            <a:endParaRPr lang="de-DE" sz="1100">
              <a:solidFill>
                <a:srgbClr val="000000"/>
              </a:solidFill>
              <a:latin typeface="Segoe UI"/>
              <a:cs typeface="Segoe UI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src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sign-up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sign-up.ts</a:t>
            </a:r>
            <a:endParaRPr lang="de-DE" err="1"/>
          </a:p>
          <a:p>
            <a:pPr>
              <a:lnSpc>
                <a:spcPts val="1600"/>
              </a:lnSpc>
            </a:pP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client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src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components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sign-up</a:t>
            </a:r>
            <a:r>
              <a:rPr lang="de-DE" sz="1100">
                <a:solidFill>
                  <a:srgbClr val="000000"/>
                </a:solidFill>
                <a:latin typeface="Segoe UI"/>
                <a:cs typeface="Segoe UI"/>
              </a:rPr>
              <a:t>/</a:t>
            </a:r>
            <a:r>
              <a:rPr lang="de-DE" sz="1100" err="1">
                <a:solidFill>
                  <a:srgbClr val="000000"/>
                </a:solidFill>
                <a:latin typeface="Segoe UI"/>
                <a:cs typeface="Segoe UI"/>
              </a:rPr>
              <a:t>sign-ip.spec.ts</a:t>
            </a:r>
            <a:endParaRPr lang="de-DE" err="1"/>
          </a:p>
          <a:p>
            <a:pPr>
              <a:lnSpc>
                <a:spcPts val="1600"/>
              </a:lnSpc>
            </a:pPr>
            <a:endParaRPr lang="de-DE" sz="1100">
              <a:solidFill>
                <a:srgbClr val="000000"/>
              </a:solidFill>
              <a:latin typeface="Menlo"/>
            </a:endParaRPr>
          </a:p>
        </p:txBody>
      </p:sp>
      <p:sp>
        <p:nvSpPr>
          <p:cNvPr id="14" name="_"/>
          <p:cNvSpPr/>
          <p:nvPr/>
        </p:nvSpPr>
        <p:spPr>
          <a:xfrm>
            <a:off x="4790958" y="1791042"/>
            <a:ext cx="41442" cy="4238843"/>
          </a:xfrm>
          <a:prstGeom prst="rect">
            <a:avLst/>
          </a:prstGeom>
          <a:solidFill>
            <a:schemeClr val="bg2">
              <a:lumMod val="115000"/>
            </a:schemeClr>
          </a:solidFill>
          <a:ln w="6350">
            <a:solidFill>
              <a:schemeClr val="bg2">
                <a:lumMod val="115000"/>
              </a:schemeClr>
            </a:solidFill>
          </a:ln>
        </p:spPr>
      </p:sp>
      <p:sp>
        <p:nvSpPr>
          <p:cNvPr id="5" name="_">
            <a:extLst>
              <a:ext uri="{FF2B5EF4-FFF2-40B4-BE49-F238E27FC236}">
                <a16:creationId xmlns:a16="http://schemas.microsoft.com/office/drawing/2014/main" id="{FF10798F-F302-4F89-972C-13DF10CA7CDB}"/>
              </a:ext>
            </a:extLst>
          </p:cNvPr>
          <p:cNvSpPr txBox="1"/>
          <p:nvPr/>
        </p:nvSpPr>
        <p:spPr>
          <a:xfrm>
            <a:off x="451864" y="1486216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API</a:t>
            </a:r>
            <a:endParaRPr lang="de-DE"/>
          </a:p>
        </p:txBody>
      </p:sp>
      <p:sp>
        <p:nvSpPr>
          <p:cNvPr id="9" name="_">
            <a:extLst>
              <a:ext uri="{FF2B5EF4-FFF2-40B4-BE49-F238E27FC236}">
                <a16:creationId xmlns:a16="http://schemas.microsoft.com/office/drawing/2014/main" id="{B33C46B9-E18F-02F2-4145-BF2A60DDF5AF}"/>
              </a:ext>
            </a:extLst>
          </p:cNvPr>
          <p:cNvSpPr txBox="1"/>
          <p:nvPr/>
        </p:nvSpPr>
        <p:spPr>
          <a:xfrm>
            <a:off x="4780672" y="1464600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Client</a:t>
            </a:r>
            <a:endParaRPr lang="de-DE" sz="2100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04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Entitäten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  <a:cs typeface="Arial"/>
              </a:rPr>
              <a:t>User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006403"/>
              </p:ext>
            </p:extLst>
          </p:nvPr>
        </p:nvGraphicFramePr>
        <p:xfrm>
          <a:off x="370800" y="2184076"/>
          <a:ext cx="8819996" cy="4049272"/>
        </p:xfrm>
        <a:graphic>
          <a:graphicData uri="http://schemas.openxmlformats.org/drawingml/2006/table">
            <a:tbl>
              <a:tblPr/>
              <a:tblGrid>
                <a:gridCol w="199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4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Eigenschaft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Erläuterung/Beispiel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avatar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Profilbild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email</a:t>
                      </a:r>
                      <a:endParaRPr lang="de-DE" sz="140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E-Mail Adresse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username</a:t>
                      </a:r>
                      <a:endParaRPr lang="de-DE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>
                          <a:latin typeface="Arial"/>
                        </a:rPr>
                        <a:t>Nutzername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password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Passwort</a:t>
                      </a:r>
                      <a:endParaRPr lang="de-DE" sz="1600" err="1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51064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role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Rolle (ADMIN|USER)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8562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money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0" i="0" u="none" strike="noStrike" noProof="0">
                          <a:latin typeface="Arial"/>
                        </a:rPr>
                        <a:t>Kontostand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87008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performance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Kontostand-Verlauf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220947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safetyAnswerOne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Sicherheitsfrage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185687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safetyAnswerTwo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Sicherheitsfrage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447563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activation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Account aktiviert (</a:t>
                      </a:r>
                      <a:r>
                        <a:rPr lang="de-DE" sz="1600" err="1"/>
                        <a:t>boolean</a:t>
                      </a:r>
                      <a:r>
                        <a:rPr lang="de-DE" sz="1600"/>
                        <a:t>)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387483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code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Aktivierungscode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993689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</a:rPr>
              <a:t>Nico </a:t>
            </a:r>
            <a:r>
              <a:rPr lang="de-DE" sz="1200" err="1">
                <a:solidFill>
                  <a:srgbClr val="FFFFFF"/>
                </a:solidFill>
                <a:latin typeface="Cambria Math"/>
                <a:ea typeface="Cambria Math"/>
              </a:rPr>
              <a:t>Pareigis</a:t>
            </a:r>
          </a:p>
        </p:txBody>
      </p:sp>
    </p:spTree>
    <p:extLst>
      <p:ext uri="{BB962C8B-B14F-4D97-AF65-F5344CB8AC3E}">
        <p14:creationId xmlns:p14="http://schemas.microsoft.com/office/powerpoint/2010/main" val="31836363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Dateizuordnung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Alexander </a:t>
            </a:r>
            <a:r>
              <a:rPr lang="de-DE" err="1"/>
              <a:t>Lesnjak</a:t>
            </a:r>
            <a:endParaRPr lang="de-DE" err="1">
              <a:cs typeface="Arial"/>
            </a:endParaRPr>
          </a:p>
        </p:txBody>
      </p:sp>
      <p:sp>
        <p:nvSpPr>
          <p:cNvPr id="7" name="_"/>
          <p:cNvSpPr txBox="1"/>
          <p:nvPr/>
        </p:nvSpPr>
        <p:spPr>
          <a:xfrm>
            <a:off x="429310" y="1807371"/>
            <a:ext cx="4045190" cy="1776237"/>
          </a:xfrm>
          <a:prstGeom prst="rect">
            <a:avLst/>
          </a:prstGeom>
          <a:solidFill>
            <a:srgbClr val="F8F8F8"/>
          </a:solidFill>
        </p:spPr>
        <p:txBody>
          <a:bodyPr wrap="square" lIns="144000" tIns="72000" rIns="90000" bIns="7200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-server/e2e/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/friends.e2e-spec.ts
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api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-server/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src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routes</a:t>
            </a:r>
            <a:r>
              <a:rPr lang="de-DE" sz="1200">
                <a:solidFill>
                  <a:srgbClr val="000000"/>
                </a:solidFill>
                <a:latin typeface="Menlo"/>
              </a:rPr>
              <a:t>/</a:t>
            </a:r>
            <a:r>
              <a:rPr lang="de-DE" sz="1200" err="1">
                <a:solidFill>
                  <a:srgbClr val="000000"/>
                </a:solidFill>
                <a:latin typeface="Menlo"/>
              </a:rPr>
              <a:t>friends.ts</a:t>
            </a:r>
            <a:endParaRPr lang="de-DE" err="1">
              <a:solidFill>
                <a:srgbClr val="33322F"/>
              </a:solidFill>
              <a:latin typeface="Arial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200" err="1">
                <a:solidFill>
                  <a:srgbClr val="000000"/>
                </a:solidFill>
                <a:ea typeface="+mn-lt"/>
                <a:cs typeface="+mn-lt"/>
              </a:rPr>
              <a:t>api</a:t>
            </a:r>
            <a:r>
              <a:rPr lang="de-DE" sz="1200">
                <a:solidFill>
                  <a:srgbClr val="000000"/>
                </a:solidFill>
                <a:ea typeface="+mn-lt"/>
                <a:cs typeface="+mn-lt"/>
              </a:rPr>
              <a:t>-server/</a:t>
            </a:r>
            <a:r>
              <a:rPr lang="de-DE" sz="1200" err="1">
                <a:solidFill>
                  <a:srgbClr val="000000"/>
                </a:solidFill>
                <a:ea typeface="+mn-lt"/>
                <a:cs typeface="+mn-lt"/>
              </a:rPr>
              <a:t>src</a:t>
            </a:r>
            <a:r>
              <a:rPr lang="de-DE" sz="120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de-DE" sz="1200" err="1">
                <a:solidFill>
                  <a:srgbClr val="000000"/>
                </a:solidFill>
                <a:ea typeface="+mn-lt"/>
                <a:cs typeface="+mn-lt"/>
              </a:rPr>
              <a:t>routes</a:t>
            </a:r>
            <a:r>
              <a:rPr lang="de-DE" sz="120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de-DE" sz="1200" err="1">
                <a:solidFill>
                  <a:srgbClr val="000000"/>
                </a:solidFill>
                <a:ea typeface="+mn-lt"/>
                <a:cs typeface="+mn-lt"/>
              </a:rPr>
              <a:t>leaderboard.ts</a:t>
            </a:r>
            <a:endParaRPr lang="de-DE" err="1"/>
          </a:p>
          <a:p>
            <a:pPr>
              <a:lnSpc>
                <a:spcPts val="1600"/>
              </a:lnSpc>
            </a:pPr>
            <a:r>
              <a:rPr lang="de-DE" sz="1200" err="1">
                <a:solidFill>
                  <a:srgbClr val="000000"/>
                </a:solidFill>
                <a:ea typeface="+mn-lt"/>
                <a:cs typeface="+mn-lt"/>
              </a:rPr>
              <a:t>api</a:t>
            </a:r>
            <a:r>
              <a:rPr lang="de-DE" sz="1200">
                <a:solidFill>
                  <a:srgbClr val="000000"/>
                </a:solidFill>
                <a:ea typeface="+mn-lt"/>
                <a:cs typeface="+mn-lt"/>
              </a:rPr>
              <a:t>-server/</a:t>
            </a:r>
            <a:r>
              <a:rPr lang="de-DE" sz="1200" err="1">
                <a:solidFill>
                  <a:srgbClr val="000000"/>
                </a:solidFill>
                <a:ea typeface="+mn-lt"/>
                <a:cs typeface="+mn-lt"/>
              </a:rPr>
              <a:t>src</a:t>
            </a:r>
            <a:r>
              <a:rPr lang="de-DE" sz="120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de-DE" sz="1200" err="1">
                <a:solidFill>
                  <a:srgbClr val="000000"/>
                </a:solidFill>
                <a:ea typeface="+mn-lt"/>
                <a:cs typeface="+mn-lt"/>
              </a:rPr>
              <a:t>routes</a:t>
            </a:r>
            <a:r>
              <a:rPr lang="de-DE" sz="120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de-DE" sz="1200" err="1">
                <a:solidFill>
                  <a:srgbClr val="000000"/>
                </a:solidFill>
                <a:ea typeface="+mn-lt"/>
                <a:cs typeface="+mn-lt"/>
              </a:rPr>
              <a:t>minesweeper.ts</a:t>
            </a:r>
            <a:endParaRPr lang="de-DE" err="1"/>
          </a:p>
          <a:p>
            <a:pPr>
              <a:lnSpc>
                <a:spcPts val="1600"/>
              </a:lnSpc>
            </a:pPr>
            <a:endParaRPr lang="de-DE" sz="1200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</a:pPr>
            <a:endParaRPr lang="de-DE" sz="1200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</a:pPr>
            <a:endParaRPr lang="de-DE" sz="1200">
              <a:solidFill>
                <a:srgbClr val="000000"/>
              </a:solidFill>
              <a:latin typeface="Menlo"/>
            </a:endParaRPr>
          </a:p>
          <a:p>
            <a:pPr>
              <a:lnSpc>
                <a:spcPts val="1600"/>
              </a:lnSpc>
            </a:pPr>
            <a:endParaRPr lang="de-DE" sz="1200">
              <a:solidFill>
                <a:srgbClr val="000000"/>
              </a:solidFill>
              <a:latin typeface="Menlo"/>
              <a:cs typeface="Arial"/>
            </a:endParaRPr>
          </a:p>
        </p:txBody>
      </p:sp>
      <p:sp>
        <p:nvSpPr>
          <p:cNvPr id="10" name="_"/>
          <p:cNvSpPr/>
          <p:nvPr/>
        </p:nvSpPr>
        <p:spPr>
          <a:xfrm flipH="1">
            <a:off x="428571" y="1801928"/>
            <a:ext cx="40200" cy="1731501"/>
          </a:xfrm>
          <a:prstGeom prst="rect">
            <a:avLst/>
          </a:prstGeom>
          <a:solidFill>
            <a:schemeClr val="bg2">
              <a:lumMod val="115000"/>
            </a:schemeClr>
          </a:solidFill>
          <a:ln w="6350">
            <a:solidFill>
              <a:schemeClr val="bg2">
                <a:lumMod val="115000"/>
              </a:schemeClr>
            </a:solidFill>
          </a:ln>
        </p:spPr>
      </p:sp>
      <p:sp>
        <p:nvSpPr>
          <p:cNvPr id="11" name="_"/>
          <p:cNvSpPr txBox="1"/>
          <p:nvPr/>
        </p:nvSpPr>
        <p:spPr>
          <a:xfrm>
            <a:off x="4793772" y="1774214"/>
            <a:ext cx="6946200" cy="4229922"/>
          </a:xfrm>
          <a:prstGeom prst="rect">
            <a:avLst/>
          </a:prstGeom>
          <a:solidFill>
            <a:srgbClr val="F8F8F8"/>
          </a:solidFill>
        </p:spPr>
        <p:txBody>
          <a:bodyPr wrap="square" lIns="144000" tIns="72000" rIns="90000" bIns="72000" rtlCol="0" anchor="t">
            <a:spAutoFit/>
          </a:bodyPr>
          <a:lstStyle/>
          <a:p>
            <a:pPr>
              <a:lnSpc>
                <a:spcPts val="1600"/>
              </a:lnSpc>
            </a:pPr>
            <a:r>
              <a:rPr lang="de-DE" sz="1100" err="1">
                <a:latin typeface="Menlo"/>
              </a:rPr>
              <a:t>client</a:t>
            </a:r>
            <a:r>
              <a:rPr lang="de-DE" sz="1100">
                <a:latin typeface="Menlo"/>
              </a:rPr>
              <a:t>/e2e/</a:t>
            </a:r>
            <a:r>
              <a:rPr lang="de-DE" sz="1100" err="1">
                <a:latin typeface="Menlo"/>
              </a:rPr>
              <a:t>src</a:t>
            </a:r>
            <a:r>
              <a:rPr lang="de-DE" sz="1100">
                <a:latin typeface="Menlo"/>
              </a:rPr>
              <a:t>/friends.e2e-spec.ts</a:t>
            </a:r>
            <a:br>
              <a:rPr lang="de-DE" sz="1100">
                <a:latin typeface="Menlo"/>
              </a:rPr>
            </a:br>
            <a:r>
              <a:rPr lang="de-DE" sz="1100" err="1">
                <a:latin typeface="Menlo"/>
              </a:rPr>
              <a:t>client</a:t>
            </a:r>
            <a:r>
              <a:rPr lang="de-DE" sz="1100">
                <a:latin typeface="Menlo"/>
              </a:rPr>
              <a:t>/e2e/</a:t>
            </a:r>
            <a:r>
              <a:rPr lang="de-DE" sz="1100" err="1">
                <a:latin typeface="Menlo"/>
              </a:rPr>
              <a:t>src</a:t>
            </a:r>
            <a:r>
              <a:rPr lang="de-DE" sz="1100">
                <a:latin typeface="Menlo"/>
              </a:rPr>
              <a:t>/leaderboard.e2e-spec.ts</a:t>
            </a:r>
            <a:br>
              <a:rPr lang="de-DE" sz="1100">
                <a:latin typeface="Menlo"/>
              </a:rPr>
            </a:br>
            <a:r>
              <a:rPr lang="de-DE" sz="1100" err="1">
                <a:latin typeface="Menlo"/>
              </a:rPr>
              <a:t>client</a:t>
            </a:r>
            <a:r>
              <a:rPr lang="de-DE" sz="1100">
                <a:latin typeface="Menlo"/>
              </a:rPr>
              <a:t>/e2e/</a:t>
            </a:r>
            <a:r>
              <a:rPr lang="de-DE" sz="1100" err="1">
                <a:latin typeface="Menlo"/>
              </a:rPr>
              <a:t>src</a:t>
            </a:r>
            <a:r>
              <a:rPr lang="de-DE" sz="1100">
                <a:latin typeface="Menlo"/>
              </a:rPr>
              <a:t>/minesweeper.e2e-spec.ts</a:t>
            </a:r>
          </a:p>
          <a:p>
            <a:pPr>
              <a:lnSpc>
                <a:spcPts val="1600"/>
              </a:lnSpc>
            </a:pPr>
            <a:endParaRPr lang="de-DE" sz="1100">
              <a:latin typeface="Menlo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</a:rPr>
              <a:t>client</a:t>
            </a:r>
            <a:r>
              <a:rPr lang="de-DE" sz="1100">
                <a:latin typeface="Menlo"/>
              </a:rPr>
              <a:t>/</a:t>
            </a:r>
            <a:r>
              <a:rPr lang="de-DE" sz="1100" err="1">
                <a:latin typeface="Menlo"/>
              </a:rPr>
              <a:t>src</a:t>
            </a:r>
            <a:r>
              <a:rPr lang="de-DE" sz="1100">
                <a:latin typeface="Menlo"/>
              </a:rPr>
              <a:t>/</a:t>
            </a:r>
            <a:r>
              <a:rPr lang="de-DE" sz="1100" err="1">
                <a:latin typeface="Menlo"/>
              </a:rPr>
              <a:t>components</a:t>
            </a:r>
            <a:r>
              <a:rPr lang="de-DE" sz="1100">
                <a:latin typeface="Menlo"/>
              </a:rPr>
              <a:t>/</a:t>
            </a:r>
            <a:r>
              <a:rPr lang="de-DE" sz="1100" err="1">
                <a:latin typeface="Menlo"/>
              </a:rPr>
              <a:t>bigstocksgobrrr</a:t>
            </a:r>
            <a:r>
              <a:rPr lang="de-DE" sz="1100">
                <a:latin typeface="Menlo"/>
              </a:rPr>
              <a:t>/minesweeper.css</a:t>
            </a: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ea typeface="+mn-lt"/>
                <a:cs typeface="+mn-lt"/>
              </a:rPr>
              <a:t>client</a:t>
            </a:r>
            <a:r>
              <a:rPr lang="de-DE" sz="1100">
                <a:latin typeface="Menlo"/>
                <a:ea typeface="+mn-lt"/>
                <a:cs typeface="+mn-lt"/>
              </a:rPr>
              <a:t>/</a:t>
            </a:r>
            <a:r>
              <a:rPr lang="de-DE" sz="1100" err="1">
                <a:latin typeface="Menlo"/>
                <a:ea typeface="+mn-lt"/>
                <a:cs typeface="+mn-lt"/>
              </a:rPr>
              <a:t>src</a:t>
            </a:r>
            <a:r>
              <a:rPr lang="de-DE" sz="1100">
                <a:latin typeface="Menlo"/>
                <a:ea typeface="+mn-lt"/>
                <a:cs typeface="+mn-lt"/>
              </a:rPr>
              <a:t>/</a:t>
            </a:r>
            <a:r>
              <a:rPr lang="de-DE" sz="1100" err="1">
                <a:latin typeface="Menlo"/>
                <a:ea typeface="+mn-lt"/>
                <a:cs typeface="+mn-lt"/>
              </a:rPr>
              <a:t>components</a:t>
            </a:r>
            <a:r>
              <a:rPr lang="de-DE" sz="1100">
                <a:latin typeface="Menlo"/>
                <a:ea typeface="+mn-lt"/>
                <a:cs typeface="+mn-lt"/>
              </a:rPr>
              <a:t>/</a:t>
            </a:r>
            <a:r>
              <a:rPr lang="de-DE" sz="1100" err="1">
                <a:latin typeface="Menlo"/>
                <a:ea typeface="+mn-lt"/>
                <a:cs typeface="+mn-lt"/>
              </a:rPr>
              <a:t>bigstocksgobrrr</a:t>
            </a:r>
            <a:r>
              <a:rPr lang="de-DE" sz="1100">
                <a:latin typeface="Menlo"/>
                <a:ea typeface="+mn-lt"/>
                <a:cs typeface="+mn-lt"/>
              </a:rPr>
              <a:t>/</a:t>
            </a:r>
            <a:r>
              <a:rPr lang="de-DE" sz="1100" err="1">
                <a:latin typeface="Menlo"/>
                <a:ea typeface="+mn-lt"/>
                <a:cs typeface="+mn-lt"/>
              </a:rPr>
              <a:t>minesweeper.spec.ts</a:t>
            </a:r>
            <a:endParaRPr lang="de-DE" sz="1100">
              <a:latin typeface="Menlo"/>
              <a:ea typeface="+mn-lt"/>
              <a:cs typeface="+mn-lt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bigstocksgobrrr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minesweeper.ts</a:t>
            </a:r>
            <a:endParaRPr lang="de-DE" sz="1100">
              <a:latin typeface="Menlo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bigstocksgobrrr</a:t>
            </a:r>
            <a:r>
              <a:rPr lang="de-DE" sz="1100">
                <a:latin typeface="Menlo"/>
                <a:cs typeface="Arial"/>
              </a:rPr>
              <a:t>/minesweeper.html</a:t>
            </a: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ea typeface="+mn-lt"/>
                <a:cs typeface="+mn-lt"/>
              </a:rPr>
              <a:t>client</a:t>
            </a:r>
            <a:r>
              <a:rPr lang="de-DE" sz="1100">
                <a:latin typeface="Menlo"/>
                <a:ea typeface="+mn-lt"/>
                <a:cs typeface="+mn-lt"/>
              </a:rPr>
              <a:t>/</a:t>
            </a:r>
            <a:r>
              <a:rPr lang="de-DE" sz="1100" err="1">
                <a:latin typeface="Menlo"/>
                <a:ea typeface="+mn-lt"/>
                <a:cs typeface="+mn-lt"/>
              </a:rPr>
              <a:t>src</a:t>
            </a:r>
            <a:r>
              <a:rPr lang="de-DE" sz="1100">
                <a:latin typeface="Menlo"/>
                <a:ea typeface="+mn-lt"/>
                <a:cs typeface="+mn-lt"/>
              </a:rPr>
              <a:t>/</a:t>
            </a:r>
            <a:r>
              <a:rPr lang="de-DE" sz="1100" err="1">
                <a:latin typeface="Menlo"/>
                <a:ea typeface="+mn-lt"/>
                <a:cs typeface="+mn-lt"/>
              </a:rPr>
              <a:t>components</a:t>
            </a:r>
            <a:r>
              <a:rPr lang="de-DE" sz="1100">
                <a:latin typeface="Menlo"/>
                <a:ea typeface="+mn-lt"/>
                <a:cs typeface="+mn-lt"/>
              </a:rPr>
              <a:t>/</a:t>
            </a:r>
            <a:r>
              <a:rPr lang="de-DE" sz="1100" err="1">
                <a:latin typeface="Menlo"/>
                <a:ea typeface="+mn-lt"/>
                <a:cs typeface="+mn-lt"/>
              </a:rPr>
              <a:t>friends</a:t>
            </a:r>
            <a:r>
              <a:rPr lang="de-DE" sz="1100">
                <a:latin typeface="Menlo"/>
                <a:ea typeface="+mn-lt"/>
                <a:cs typeface="+mn-lt"/>
              </a:rPr>
              <a:t>/friends.css</a:t>
            </a:r>
            <a:endParaRPr lang="de-DE" sz="1100">
              <a:latin typeface="Menlo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friends</a:t>
            </a:r>
            <a:r>
              <a:rPr lang="de-DE" sz="1100">
                <a:latin typeface="Menlo"/>
                <a:cs typeface="Arial"/>
              </a:rPr>
              <a:t>/friends.html</a:t>
            </a: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friends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friends.spec.ts</a:t>
            </a:r>
            <a:endParaRPr lang="de-DE" sz="1100">
              <a:latin typeface="Menlo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friends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friends.ts</a:t>
            </a:r>
            <a:endParaRPr lang="de-DE" err="1">
              <a:latin typeface="Menlo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header</a:t>
            </a:r>
            <a:r>
              <a:rPr lang="de-DE" sz="1100">
                <a:latin typeface="Menlo"/>
                <a:cs typeface="Arial"/>
              </a:rPr>
              <a:t>/header.css</a:t>
            </a: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header</a:t>
            </a:r>
            <a:r>
              <a:rPr lang="de-DE" sz="1100">
                <a:latin typeface="Menlo"/>
                <a:cs typeface="Arial"/>
              </a:rPr>
              <a:t>/header.html</a:t>
            </a: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header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header.spec.ts</a:t>
            </a:r>
            <a:endParaRPr lang="de-DE" sz="1100">
              <a:latin typeface="Menlo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header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header.ts</a:t>
            </a:r>
            <a:endParaRPr lang="de-DE" err="1">
              <a:latin typeface="Menlo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leaderboard</a:t>
            </a:r>
            <a:r>
              <a:rPr lang="de-DE" sz="1100">
                <a:latin typeface="Menlo"/>
                <a:cs typeface="Arial"/>
              </a:rPr>
              <a:t>/leaderboard.css</a:t>
            </a: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leaderboard</a:t>
            </a:r>
            <a:r>
              <a:rPr lang="de-DE" sz="1100">
                <a:latin typeface="Menlo"/>
                <a:cs typeface="Arial"/>
              </a:rPr>
              <a:t>/leaderboard.html</a:t>
            </a: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leaderboard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leaderboard.spec.ts</a:t>
            </a:r>
            <a:endParaRPr lang="de-DE" sz="1100">
              <a:latin typeface="Menlo"/>
              <a:cs typeface="Arial"/>
            </a:endParaRPr>
          </a:p>
          <a:p>
            <a:pPr>
              <a:lnSpc>
                <a:spcPts val="1600"/>
              </a:lnSpc>
            </a:pPr>
            <a:r>
              <a:rPr lang="de-DE" sz="1100" err="1">
                <a:latin typeface="Menlo"/>
                <a:cs typeface="Arial"/>
              </a:rPr>
              <a:t>client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src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components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leaderboard</a:t>
            </a:r>
            <a:r>
              <a:rPr lang="de-DE" sz="1100">
                <a:latin typeface="Menlo"/>
                <a:cs typeface="Arial"/>
              </a:rPr>
              <a:t>/</a:t>
            </a:r>
            <a:r>
              <a:rPr lang="de-DE" sz="1100" err="1">
                <a:latin typeface="Menlo"/>
                <a:cs typeface="Arial"/>
              </a:rPr>
              <a:t>leaderboard.ts</a:t>
            </a:r>
            <a:endParaRPr lang="de-DE">
              <a:latin typeface="Menlo"/>
            </a:endParaRPr>
          </a:p>
        </p:txBody>
      </p:sp>
      <p:sp>
        <p:nvSpPr>
          <p:cNvPr id="14" name="_"/>
          <p:cNvSpPr/>
          <p:nvPr/>
        </p:nvSpPr>
        <p:spPr>
          <a:xfrm>
            <a:off x="4790958" y="1791042"/>
            <a:ext cx="41442" cy="4238843"/>
          </a:xfrm>
          <a:prstGeom prst="rect">
            <a:avLst/>
          </a:prstGeom>
          <a:solidFill>
            <a:schemeClr val="bg2">
              <a:lumMod val="115000"/>
            </a:schemeClr>
          </a:solidFill>
          <a:ln w="6350">
            <a:solidFill>
              <a:schemeClr val="bg2">
                <a:lumMod val="115000"/>
              </a:schemeClr>
            </a:solidFill>
          </a:ln>
        </p:spPr>
      </p:sp>
      <p:sp>
        <p:nvSpPr>
          <p:cNvPr id="5" name="_">
            <a:extLst>
              <a:ext uri="{FF2B5EF4-FFF2-40B4-BE49-F238E27FC236}">
                <a16:creationId xmlns:a16="http://schemas.microsoft.com/office/drawing/2014/main" id="{FF10798F-F302-4F89-972C-13DF10CA7CDB}"/>
              </a:ext>
            </a:extLst>
          </p:cNvPr>
          <p:cNvSpPr txBox="1"/>
          <p:nvPr/>
        </p:nvSpPr>
        <p:spPr>
          <a:xfrm>
            <a:off x="451864" y="1486216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API</a:t>
            </a:r>
            <a:endParaRPr lang="de-DE"/>
          </a:p>
        </p:txBody>
      </p:sp>
      <p:sp>
        <p:nvSpPr>
          <p:cNvPr id="9" name="_">
            <a:extLst>
              <a:ext uri="{FF2B5EF4-FFF2-40B4-BE49-F238E27FC236}">
                <a16:creationId xmlns:a16="http://schemas.microsoft.com/office/drawing/2014/main" id="{B33C46B9-E18F-02F2-4145-BF2A60DDF5AF}"/>
              </a:ext>
            </a:extLst>
          </p:cNvPr>
          <p:cNvSpPr txBox="1"/>
          <p:nvPr/>
        </p:nvSpPr>
        <p:spPr>
          <a:xfrm>
            <a:off x="4780672" y="1464600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Client</a:t>
            </a:r>
            <a:endParaRPr lang="de-DE" sz="2100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0556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Dateizuordnung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>
                <a:cs typeface="Arial"/>
              </a:rPr>
              <a:t>Nico </a:t>
            </a:r>
            <a:r>
              <a:rPr lang="de-DE" err="1">
                <a:cs typeface="Arial"/>
              </a:rPr>
              <a:t>Pareigis</a:t>
            </a:r>
          </a:p>
        </p:txBody>
      </p:sp>
      <p:sp>
        <p:nvSpPr>
          <p:cNvPr id="7" name="_"/>
          <p:cNvSpPr txBox="1"/>
          <p:nvPr/>
        </p:nvSpPr>
        <p:spPr>
          <a:xfrm>
            <a:off x="429310" y="1807371"/>
            <a:ext cx="4045190" cy="1068736"/>
          </a:xfrm>
          <a:prstGeom prst="rect">
            <a:avLst/>
          </a:prstGeom>
          <a:solidFill>
            <a:srgbClr val="F8F8F8"/>
          </a:solidFill>
        </p:spPr>
        <p:txBody>
          <a:bodyPr wrap="square" lIns="144000" tIns="72000" rIns="90000" bIns="72000" rtlCol="0" anchor="t">
            <a:spAutoFit/>
          </a:bodyPr>
          <a:lstStyle/>
          <a:p>
            <a:r>
              <a:rPr lang="de-DE" sz="1200" err="1">
                <a:latin typeface="Consolas"/>
                <a:ea typeface="+mn-lt"/>
                <a:cs typeface="+mn-lt"/>
              </a:rPr>
              <a:t>api</a:t>
            </a:r>
            <a:r>
              <a:rPr lang="de-DE" sz="1200">
                <a:latin typeface="Consolas"/>
                <a:ea typeface="+mn-lt"/>
                <a:cs typeface="+mn-lt"/>
              </a:rPr>
              <a:t>-server/e2e/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/account-management.e2e-spec.ts</a:t>
            </a:r>
            <a:endParaRPr lang="en-US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api</a:t>
            </a:r>
            <a:r>
              <a:rPr lang="de-DE" sz="1200">
                <a:latin typeface="Consolas"/>
                <a:ea typeface="+mn-lt"/>
                <a:cs typeface="+mn-lt"/>
              </a:rPr>
              <a:t>-server/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models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user.ts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api</a:t>
            </a:r>
            <a:r>
              <a:rPr lang="de-DE" sz="1200">
                <a:latin typeface="Consolas"/>
                <a:ea typeface="+mn-lt"/>
                <a:cs typeface="+mn-lt"/>
              </a:rPr>
              <a:t>-server/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routes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account-management.ts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api</a:t>
            </a:r>
            <a:r>
              <a:rPr lang="de-DE" sz="1200">
                <a:latin typeface="Consolas"/>
                <a:ea typeface="+mn-lt"/>
                <a:cs typeface="+mn-lt"/>
              </a:rPr>
              <a:t>-server/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routes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transaction.ts</a:t>
            </a:r>
            <a:endParaRPr lang="de-DE" err="1">
              <a:latin typeface="Arial"/>
              <a:cs typeface="Arial"/>
            </a:endParaRPr>
          </a:p>
        </p:txBody>
      </p:sp>
      <p:sp>
        <p:nvSpPr>
          <p:cNvPr id="10" name="_"/>
          <p:cNvSpPr/>
          <p:nvPr/>
        </p:nvSpPr>
        <p:spPr>
          <a:xfrm flipH="1">
            <a:off x="428571" y="1809116"/>
            <a:ext cx="40200" cy="1055766"/>
          </a:xfrm>
          <a:prstGeom prst="rect">
            <a:avLst/>
          </a:prstGeom>
          <a:solidFill>
            <a:schemeClr val="bg2">
              <a:lumMod val="115000"/>
            </a:schemeClr>
          </a:solidFill>
          <a:ln w="6350">
            <a:solidFill>
              <a:schemeClr val="bg2">
                <a:lumMod val="115000"/>
              </a:schemeClr>
            </a:solidFill>
          </a:ln>
        </p:spPr>
      </p:sp>
      <p:sp>
        <p:nvSpPr>
          <p:cNvPr id="11" name="_"/>
          <p:cNvSpPr txBox="1"/>
          <p:nvPr/>
        </p:nvSpPr>
        <p:spPr>
          <a:xfrm>
            <a:off x="4793772" y="1774214"/>
            <a:ext cx="6946200" cy="4208057"/>
          </a:xfrm>
          <a:prstGeom prst="rect">
            <a:avLst/>
          </a:prstGeom>
          <a:solidFill>
            <a:srgbClr val="F8F8F8"/>
          </a:solidFill>
        </p:spPr>
        <p:txBody>
          <a:bodyPr wrap="square" lIns="144000" tIns="72000" rIns="90000" bIns="72000" rtlCol="0" anchor="t">
            <a:spAutoFit/>
          </a:bodyPr>
          <a:lstStyle/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/e2e/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/user-profile.e2e-spec.ts</a:t>
            </a:r>
            <a:endParaRPr lang="en-US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/transaction-</a:t>
            </a:r>
            <a:r>
              <a:rPr lang="de-DE" sz="1200" err="1">
                <a:latin typeface="Consolas"/>
                <a:ea typeface="+mn-lt"/>
                <a:cs typeface="+mn-lt"/>
              </a:rPr>
              <a:t>history</a:t>
            </a:r>
            <a:r>
              <a:rPr lang="de-DE" sz="1200">
                <a:latin typeface="Consolas"/>
                <a:ea typeface="+mn-lt"/>
                <a:cs typeface="+mn-lt"/>
              </a:rPr>
              <a:t>/transaction-history.css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/transaction-</a:t>
            </a:r>
            <a:r>
              <a:rPr lang="de-DE" sz="1200" err="1">
                <a:latin typeface="Consolas"/>
                <a:ea typeface="+mn-lt"/>
                <a:cs typeface="+mn-lt"/>
              </a:rPr>
              <a:t>history</a:t>
            </a:r>
            <a:r>
              <a:rPr lang="de-DE" sz="1200">
                <a:latin typeface="Consolas"/>
                <a:ea typeface="+mn-lt"/>
                <a:cs typeface="+mn-lt"/>
              </a:rPr>
              <a:t>/transaction-</a:t>
            </a:r>
            <a:r>
              <a:rPr lang="de-DE" sz="1200" err="1">
                <a:latin typeface="Consolas"/>
                <a:ea typeface="+mn-lt"/>
                <a:cs typeface="+mn-lt"/>
              </a:rPr>
              <a:t>history.spec.ts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/transaction-</a:t>
            </a:r>
            <a:r>
              <a:rPr lang="de-DE" sz="1200" err="1">
                <a:latin typeface="Consolas"/>
                <a:ea typeface="+mn-lt"/>
                <a:cs typeface="+mn-lt"/>
              </a:rPr>
              <a:t>history</a:t>
            </a:r>
            <a:r>
              <a:rPr lang="de-DE" sz="1200">
                <a:latin typeface="Consolas"/>
                <a:ea typeface="+mn-lt"/>
                <a:cs typeface="+mn-lt"/>
              </a:rPr>
              <a:t>/transaction-</a:t>
            </a:r>
            <a:r>
              <a:rPr lang="de-DE" sz="1200" err="1">
                <a:latin typeface="Consolas"/>
                <a:ea typeface="+mn-lt"/>
                <a:cs typeface="+mn-lt"/>
              </a:rPr>
              <a:t>history.ts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</a:t>
            </a:r>
            <a:r>
              <a:rPr lang="de-DE" sz="1200" err="1">
                <a:latin typeface="Consolas"/>
                <a:ea typeface="+mn-lt"/>
                <a:cs typeface="+mn-lt"/>
              </a:rPr>
              <a:t>avatar</a:t>
            </a:r>
            <a:r>
              <a:rPr lang="de-DE" sz="1200">
                <a:latin typeface="Consolas"/>
                <a:ea typeface="+mn-lt"/>
                <a:cs typeface="+mn-lt"/>
              </a:rPr>
              <a:t>/avatar.css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</a:t>
            </a:r>
            <a:r>
              <a:rPr lang="de-DE" sz="1200" err="1">
                <a:latin typeface="Consolas"/>
                <a:ea typeface="+mn-lt"/>
                <a:cs typeface="+mn-lt"/>
              </a:rPr>
              <a:t>avatar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avatar.ts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</a:t>
            </a:r>
            <a:r>
              <a:rPr lang="de-DE" sz="1200" err="1">
                <a:latin typeface="Consolas"/>
                <a:ea typeface="+mn-lt"/>
                <a:cs typeface="+mn-lt"/>
              </a:rPr>
              <a:t>constraints</a:t>
            </a:r>
            <a:r>
              <a:rPr lang="de-DE" sz="1200">
                <a:latin typeface="Consolas"/>
                <a:ea typeface="+mn-lt"/>
                <a:cs typeface="+mn-lt"/>
              </a:rPr>
              <a:t>/constraints.css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</a:t>
            </a:r>
            <a:r>
              <a:rPr lang="de-DE" sz="1200" err="1">
                <a:latin typeface="Consolas"/>
                <a:ea typeface="+mn-lt"/>
                <a:cs typeface="+mn-lt"/>
              </a:rPr>
              <a:t>constraints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constraints.ts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</a:t>
            </a:r>
            <a:r>
              <a:rPr lang="de-DE" sz="1200" err="1">
                <a:latin typeface="Consolas"/>
                <a:ea typeface="+mn-lt"/>
                <a:cs typeface="+mn-lt"/>
              </a:rPr>
              <a:t>details</a:t>
            </a:r>
            <a:r>
              <a:rPr lang="de-DE" sz="1200">
                <a:latin typeface="Consolas"/>
                <a:ea typeface="+mn-lt"/>
                <a:cs typeface="+mn-lt"/>
              </a:rPr>
              <a:t>/details.css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</a:t>
            </a:r>
            <a:r>
              <a:rPr lang="de-DE" sz="1200" err="1">
                <a:latin typeface="Consolas"/>
                <a:ea typeface="+mn-lt"/>
                <a:cs typeface="+mn-lt"/>
              </a:rPr>
              <a:t>details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details.spec.ts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</a:t>
            </a:r>
            <a:r>
              <a:rPr lang="de-DE" sz="1200" err="1">
                <a:latin typeface="Consolas"/>
                <a:ea typeface="+mn-lt"/>
                <a:cs typeface="+mn-lt"/>
              </a:rPr>
              <a:t>details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details.ts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</a:t>
            </a:r>
            <a:r>
              <a:rPr lang="de-DE" sz="1200" err="1">
                <a:latin typeface="Consolas"/>
                <a:ea typeface="+mn-lt"/>
                <a:cs typeface="+mn-lt"/>
              </a:rPr>
              <a:t>password</a:t>
            </a:r>
            <a:r>
              <a:rPr lang="de-DE" sz="1200">
                <a:latin typeface="Consolas"/>
                <a:ea typeface="+mn-lt"/>
                <a:cs typeface="+mn-lt"/>
              </a:rPr>
              <a:t>/password.css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</a:t>
            </a:r>
            <a:r>
              <a:rPr lang="de-DE" sz="1200" err="1">
                <a:latin typeface="Consolas"/>
                <a:ea typeface="+mn-lt"/>
                <a:cs typeface="+mn-lt"/>
              </a:rPr>
              <a:t>password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password.spec.ts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</a:t>
            </a:r>
            <a:r>
              <a:rPr lang="de-DE" sz="1200" err="1">
                <a:latin typeface="Consolas"/>
                <a:ea typeface="+mn-lt"/>
                <a:cs typeface="+mn-lt"/>
              </a:rPr>
              <a:t>password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password.ts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/user-profile/shared-local.css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</a:t>
            </a:r>
            <a:r>
              <a:rPr lang="de-DE" sz="1200" err="1">
                <a:latin typeface="Consolas"/>
                <a:ea typeface="+mn-lt"/>
                <a:cs typeface="+mn-lt"/>
              </a:rPr>
              <a:t>types.ts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/user-profile/user-profile.css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/user-profile/user-</a:t>
            </a:r>
            <a:r>
              <a:rPr lang="de-DE" sz="1200" err="1">
                <a:latin typeface="Consolas"/>
                <a:ea typeface="+mn-lt"/>
                <a:cs typeface="+mn-lt"/>
              </a:rPr>
              <a:t>profile.ts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widgets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loader</a:t>
            </a:r>
            <a:r>
              <a:rPr lang="de-DE" sz="1200">
                <a:latin typeface="Consolas"/>
                <a:ea typeface="+mn-lt"/>
                <a:cs typeface="+mn-lt"/>
              </a:rPr>
              <a:t>/loader.css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widgets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loader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loader.ts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widgets</a:t>
            </a:r>
            <a:r>
              <a:rPr lang="de-DE" sz="1200">
                <a:latin typeface="Consolas"/>
                <a:ea typeface="+mn-lt"/>
                <a:cs typeface="+mn-lt"/>
              </a:rPr>
              <a:t>/page-navigator/page-navigator.css</a:t>
            </a:r>
            <a:endParaRPr lang="de-DE">
              <a:latin typeface="Consolas"/>
            </a:endParaRPr>
          </a:p>
          <a:p>
            <a:r>
              <a:rPr lang="de-DE" sz="1200" err="1">
                <a:latin typeface="Consolas"/>
                <a:ea typeface="+mn-lt"/>
                <a:cs typeface="+mn-lt"/>
              </a:rPr>
              <a:t>client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src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components</a:t>
            </a:r>
            <a:r>
              <a:rPr lang="de-DE" sz="1200">
                <a:latin typeface="Consolas"/>
                <a:ea typeface="+mn-lt"/>
                <a:cs typeface="+mn-lt"/>
              </a:rPr>
              <a:t>/</a:t>
            </a:r>
            <a:r>
              <a:rPr lang="de-DE" sz="1200" err="1">
                <a:latin typeface="Consolas"/>
                <a:ea typeface="+mn-lt"/>
                <a:cs typeface="+mn-lt"/>
              </a:rPr>
              <a:t>widgets</a:t>
            </a:r>
            <a:r>
              <a:rPr lang="de-DE" sz="1200">
                <a:latin typeface="Consolas"/>
                <a:ea typeface="+mn-lt"/>
                <a:cs typeface="+mn-lt"/>
              </a:rPr>
              <a:t>/page-navigator/page-</a:t>
            </a:r>
            <a:r>
              <a:rPr lang="de-DE" sz="1200" err="1">
                <a:latin typeface="Consolas"/>
                <a:ea typeface="+mn-lt"/>
                <a:cs typeface="+mn-lt"/>
              </a:rPr>
              <a:t>navigator.ts</a:t>
            </a:r>
            <a:endParaRPr lang="de-DE" err="1">
              <a:latin typeface="Arial"/>
              <a:cs typeface="Arial"/>
            </a:endParaRPr>
          </a:p>
        </p:txBody>
      </p:sp>
      <p:sp>
        <p:nvSpPr>
          <p:cNvPr id="14" name="_"/>
          <p:cNvSpPr/>
          <p:nvPr/>
        </p:nvSpPr>
        <p:spPr>
          <a:xfrm>
            <a:off x="4794552" y="1787448"/>
            <a:ext cx="37848" cy="4188523"/>
          </a:xfrm>
          <a:prstGeom prst="rect">
            <a:avLst/>
          </a:prstGeom>
          <a:solidFill>
            <a:schemeClr val="bg2">
              <a:lumMod val="115000"/>
            </a:schemeClr>
          </a:solidFill>
          <a:ln w="6350">
            <a:solidFill>
              <a:schemeClr val="bg2">
                <a:lumMod val="115000"/>
              </a:schemeClr>
            </a:solidFill>
          </a:ln>
        </p:spPr>
      </p:sp>
      <p:sp>
        <p:nvSpPr>
          <p:cNvPr id="5" name="_">
            <a:extLst>
              <a:ext uri="{FF2B5EF4-FFF2-40B4-BE49-F238E27FC236}">
                <a16:creationId xmlns:a16="http://schemas.microsoft.com/office/drawing/2014/main" id="{FF10798F-F302-4F89-972C-13DF10CA7CDB}"/>
              </a:ext>
            </a:extLst>
          </p:cNvPr>
          <p:cNvSpPr txBox="1"/>
          <p:nvPr/>
        </p:nvSpPr>
        <p:spPr>
          <a:xfrm>
            <a:off x="451864" y="1486216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API</a:t>
            </a:r>
            <a:endParaRPr lang="de-DE"/>
          </a:p>
        </p:txBody>
      </p:sp>
      <p:sp>
        <p:nvSpPr>
          <p:cNvPr id="9" name="_">
            <a:extLst>
              <a:ext uri="{FF2B5EF4-FFF2-40B4-BE49-F238E27FC236}">
                <a16:creationId xmlns:a16="http://schemas.microsoft.com/office/drawing/2014/main" id="{B33C46B9-E18F-02F2-4145-BF2A60DDF5AF}"/>
              </a:ext>
            </a:extLst>
          </p:cNvPr>
          <p:cNvSpPr txBox="1"/>
          <p:nvPr/>
        </p:nvSpPr>
        <p:spPr>
          <a:xfrm>
            <a:off x="4780672" y="1464600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Client</a:t>
            </a:r>
            <a:endParaRPr lang="de-DE" sz="2100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656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Entitäten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  <a:cs typeface="Arial"/>
              </a:rPr>
              <a:t>User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48770"/>
              </p:ext>
            </p:extLst>
          </p:nvPr>
        </p:nvGraphicFramePr>
        <p:xfrm>
          <a:off x="370800" y="2184076"/>
          <a:ext cx="8819996" cy="2024638"/>
        </p:xfrm>
        <a:graphic>
          <a:graphicData uri="http://schemas.openxmlformats.org/drawingml/2006/table">
            <a:tbl>
              <a:tblPr/>
              <a:tblGrid>
                <a:gridCol w="1995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4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Eigenschaft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Erläuterung/Beispiel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new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Neues Benutzerkonto (</a:t>
                      </a:r>
                      <a:r>
                        <a:rPr lang="de-DE" sz="1600" err="1"/>
                        <a:t>boolean</a:t>
                      </a:r>
                      <a:r>
                        <a:rPr lang="de-DE" sz="1600"/>
                        <a:t>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rating</a:t>
                      </a:r>
                      <a:endParaRPr lang="en-US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Seite bereits bewertet (</a:t>
                      </a:r>
                      <a:r>
                        <a:rPr lang="de-DE" sz="1600" err="1"/>
                        <a:t>boolean</a:t>
                      </a:r>
                      <a:r>
                        <a:rPr lang="de-DE" sz="1600"/>
                        <a:t>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compareEmail</a:t>
                      </a:r>
                      <a:endParaRPr lang="en-US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 err="1">
                          <a:latin typeface="Arial"/>
                        </a:rPr>
                        <a:t>Uppercase</a:t>
                      </a:r>
                      <a:r>
                        <a:rPr lang="de-DE" sz="1600" b="0" i="0" u="none" strike="noStrike" noProof="0">
                          <a:latin typeface="Arial"/>
                        </a:rPr>
                        <a:t> E-Mail für </a:t>
                      </a:r>
                      <a:r>
                        <a:rPr lang="de-DE" sz="1600" b="0" i="0" u="none" strike="noStrike" noProof="0" err="1">
                          <a:latin typeface="Arial"/>
                        </a:rPr>
                        <a:t>unique</a:t>
                      </a:r>
                      <a:r>
                        <a:rPr lang="de-DE" sz="1600" b="0" i="0" u="none" strike="noStrike" noProof="0">
                          <a:latin typeface="Arial"/>
                        </a:rPr>
                        <a:t>-Vergleiche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Befreundete Nutzerkonten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051064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tries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Übrige </a:t>
                      </a:r>
                      <a:r>
                        <a:rPr lang="de-DE" sz="1600" err="1"/>
                        <a:t>Minesweeper</a:t>
                      </a:r>
                      <a:r>
                        <a:rPr lang="de-DE" sz="1600"/>
                        <a:t>-Versuche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78562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</a:rPr>
              <a:t>Nico </a:t>
            </a:r>
            <a:r>
              <a:rPr lang="de-DE" sz="1200" err="1">
                <a:solidFill>
                  <a:srgbClr val="FFFFFF"/>
                </a:solidFill>
                <a:latin typeface="Cambria Math"/>
                <a:ea typeface="Cambria Math"/>
              </a:rPr>
              <a:t>Pareigis</a:t>
            </a:r>
          </a:p>
        </p:txBody>
      </p:sp>
    </p:spTree>
    <p:extLst>
      <p:ext uri="{BB962C8B-B14F-4D97-AF65-F5344CB8AC3E}">
        <p14:creationId xmlns:p14="http://schemas.microsoft.com/office/powerpoint/2010/main" val="401514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HTTP(S)-Endpunkte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err="1">
                <a:cs typeface="Arial"/>
              </a:rPr>
              <a:t>users</a:t>
            </a:r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64488"/>
              </p:ext>
            </p:extLst>
          </p:nvPr>
        </p:nvGraphicFramePr>
        <p:xfrm>
          <a:off x="370800" y="1785600"/>
          <a:ext cx="8819996" cy="4433191"/>
        </p:xfrm>
        <a:graphic>
          <a:graphicData uri="http://schemas.openxmlformats.org/drawingml/2006/table">
            <a:tbl>
              <a:tblPr/>
              <a:tblGrid>
                <a:gridCol w="252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rgbClr val="FFFFFF"/>
                          </a:solidFill>
                        </a:rPr>
                        <a:t>Pfad</a:t>
                      </a:r>
                      <a:endParaRPr lang="en-US" dirty="0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rgbClr val="FFFFFF"/>
                          </a:solidFill>
                        </a:rPr>
                        <a:t>Methode</a:t>
                      </a:r>
                      <a:endParaRPr lang="en-US" dirty="0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rgbClr val="FFFFFF"/>
                          </a:solidFill>
                        </a:rPr>
                        <a:t>Erläuterung</a:t>
                      </a:r>
                      <a:endParaRPr lang="en-US" dirty="0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activation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Aktivierung eines neu angelegten Users</a:t>
                      </a:r>
                      <a:endParaRPr lang="de-DE" sz="1600" dirty="0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forgotPassword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 dirty="0">
                          <a:latin typeface="Arial"/>
                        </a:rPr>
                        <a:t>Passwort zurücksetzen anfordern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resetPassword</a:t>
                      </a:r>
                      <a:endParaRPr lang="de-DE" sz="1440" dirty="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 dirty="0">
                          <a:latin typeface="Arial"/>
                        </a:rPr>
                        <a:t>Nach Eingabe des Sicherheitscodes kann das Passwort zurückgesetzt werden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sign-up</a:t>
                      </a:r>
                      <a:endParaRPr lang="de-DE" sz="1440" dirty="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Registrierung eines Users, darauf folgt die Aktivierung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auth</a:t>
                      </a:r>
                      <a:endParaRPr lang="de-DE" dirty="0" err="1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GET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Autorisiert den User und überprüft ob er schon aktiviert ist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26969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</a:t>
                      </a:r>
                      <a:endParaRPr lang="de-DE" sz="1400" dirty="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POST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Anmeldung des Users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163179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-out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DELETE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Abmeldung des Users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436838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new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GET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Überprüft ob es ein neuer User ist, für die zweistufige </a:t>
                      </a:r>
                      <a:r>
                        <a:rPr lang="de-DE" sz="1600" dirty="0" err="1"/>
                        <a:t>Regristierung</a:t>
                      </a:r>
                      <a:r>
                        <a:rPr lang="de-DE" sz="1600" dirty="0"/>
                        <a:t> 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565511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delete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DELETE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User aus der Datenbank löschen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215464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rating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GET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Überprüft ob der User uns schonmal bewertet hat 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979845"/>
                  </a:ext>
                </a:extLst>
              </a:tr>
            </a:tbl>
          </a:graphicData>
        </a:graphic>
      </p:graphicFrame>
      <p:sp>
        <p:nvSpPr>
          <p:cNvPr id="8" name="_"/>
          <p:cNvSpPr txBox="1"/>
          <p:nvPr/>
        </p:nvSpPr>
        <p:spPr>
          <a:xfrm>
            <a:off x="396038" y="6333572"/>
            <a:ext cx="882000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>
                <a:solidFill>
                  <a:schemeClr val="accent1"/>
                </a:solidFill>
              </a:rPr>
              <a:t>Zugehörige </a:t>
            </a:r>
            <a:r>
              <a:rPr lang="de-DE">
                <a:solidFill>
                  <a:schemeClr val="accent1"/>
                </a:solidFill>
              </a:rPr>
              <a:t>Entitäten</a:t>
            </a:r>
            <a:r>
              <a:rPr lang="de-DE" sz="1800"/>
              <a:t>: </a:t>
            </a:r>
            <a:r>
              <a:rPr lang="de-DE"/>
              <a:t>User</a:t>
            </a:r>
            <a:endParaRPr lang="de-DE">
              <a:latin typeface="Arial"/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  <a:cs typeface="Arial"/>
              </a:rPr>
              <a:t>Lakzan</a:t>
            </a:r>
            <a:r>
              <a:rPr lang="de-DE" sz="1200">
                <a:solidFill>
                  <a:srgbClr val="FFFFFF"/>
                </a:solidFill>
                <a:cs typeface="Arial"/>
              </a:rPr>
              <a:t> Nathan</a:t>
            </a:r>
          </a:p>
        </p:txBody>
      </p:sp>
    </p:spTree>
    <p:extLst>
      <p:ext uri="{BB962C8B-B14F-4D97-AF65-F5344CB8AC3E}">
        <p14:creationId xmlns:p14="http://schemas.microsoft.com/office/powerpoint/2010/main" val="2490206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HTTP(S)-Endpunkte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>
                <a:cs typeface="Arial"/>
              </a:rPr>
              <a:t>Comment</a:t>
            </a:r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949462"/>
              </p:ext>
            </p:extLst>
          </p:nvPr>
        </p:nvGraphicFramePr>
        <p:xfrm>
          <a:off x="370800" y="1785600"/>
          <a:ext cx="8819996" cy="674879"/>
        </p:xfrm>
        <a:graphic>
          <a:graphicData uri="http://schemas.openxmlformats.org/drawingml/2006/table">
            <a:tbl>
              <a:tblPr/>
              <a:tblGrid>
                <a:gridCol w="252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Pfad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Methode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api/comment/rating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Neue Bewertung absenden</a:t>
                      </a:r>
                      <a:endParaRPr lang="de-DE" sz="1600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_"/>
          <p:cNvSpPr txBox="1"/>
          <p:nvPr/>
        </p:nvSpPr>
        <p:spPr>
          <a:xfrm>
            <a:off x="403226" y="4766440"/>
            <a:ext cx="882000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>
                <a:solidFill>
                  <a:schemeClr val="accent1"/>
                </a:solidFill>
              </a:rPr>
              <a:t>Zugehörige </a:t>
            </a:r>
            <a:r>
              <a:rPr lang="de-DE">
                <a:solidFill>
                  <a:schemeClr val="accent1"/>
                </a:solidFill>
              </a:rPr>
              <a:t>Entitäten</a:t>
            </a:r>
            <a:r>
              <a:rPr lang="de-DE" sz="1800"/>
              <a:t>: </a:t>
            </a:r>
            <a:r>
              <a:rPr lang="de-DE" err="1"/>
              <a:t>comment</a:t>
            </a:r>
            <a:endParaRPr lang="de-DE" err="1">
              <a:latin typeface="Arial"/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  <a:cs typeface="Arial"/>
              </a:rPr>
              <a:t>Lakzan</a:t>
            </a:r>
            <a:r>
              <a:rPr lang="de-DE" sz="1200">
                <a:solidFill>
                  <a:srgbClr val="FFFFFF"/>
                </a:solidFill>
                <a:cs typeface="Arial"/>
              </a:rPr>
              <a:t> Nathan</a:t>
            </a:r>
          </a:p>
        </p:txBody>
      </p:sp>
    </p:spTree>
    <p:extLst>
      <p:ext uri="{BB962C8B-B14F-4D97-AF65-F5344CB8AC3E}">
        <p14:creationId xmlns:p14="http://schemas.microsoft.com/office/powerpoint/2010/main" val="1317835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HTTP(S)-Endpunkte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Trading</a:t>
            </a:r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743337"/>
              </p:ext>
            </p:extLst>
          </p:nvPr>
        </p:nvGraphicFramePr>
        <p:xfrm>
          <a:off x="370800" y="1785600"/>
          <a:ext cx="8819996" cy="2605917"/>
        </p:xfrm>
        <a:graphic>
          <a:graphicData uri="http://schemas.openxmlformats.org/drawingml/2006/table">
            <a:tbl>
              <a:tblPr/>
              <a:tblGrid>
                <a:gridCol w="252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Pfad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Methode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Abfrage spezifischer Portfolio Informationen</a:t>
                      </a:r>
                      <a:endParaRPr lang="de-DE" sz="1600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market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>
                          <a:latin typeface="Arial"/>
                        </a:rPr>
                        <a:t>Abfrage der Marktplatz Informationen</a:t>
                      </a:r>
                      <a:endParaRPr lang="de-DE" sz="1600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>
                          <a:latin typeface="Arial"/>
                        </a:rPr>
                        <a:t>Abfrage der spezifischen Informationen über die Aktie + User-Notiz</a:t>
                      </a:r>
                      <a:endParaRPr lang="de-DE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Kauf einer Aktie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PATCH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Verkauf einer Aktie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26969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Abspeichern der User-Notiz in der Detail-Ansicht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163179"/>
                  </a:ext>
                </a:extLst>
              </a:tr>
            </a:tbl>
          </a:graphicData>
        </a:graphic>
      </p:graphicFrame>
      <p:sp>
        <p:nvSpPr>
          <p:cNvPr id="8" name="_"/>
          <p:cNvSpPr txBox="1"/>
          <p:nvPr/>
        </p:nvSpPr>
        <p:spPr>
          <a:xfrm>
            <a:off x="403226" y="4766440"/>
            <a:ext cx="882000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>
                <a:solidFill>
                  <a:schemeClr val="accent1"/>
                </a:solidFill>
              </a:rPr>
              <a:t>Zugehörige </a:t>
            </a:r>
            <a:r>
              <a:rPr lang="de-DE">
                <a:solidFill>
                  <a:schemeClr val="accent1"/>
                </a:solidFill>
              </a:rPr>
              <a:t>Entitäten</a:t>
            </a:r>
            <a:r>
              <a:rPr lang="de-DE" sz="1800"/>
              <a:t>: </a:t>
            </a:r>
            <a:r>
              <a:rPr lang="de-DE"/>
              <a:t>stock, </a:t>
            </a:r>
            <a:r>
              <a:rPr lang="de-DE" err="1"/>
              <a:t>transaction</a:t>
            </a:r>
            <a:r>
              <a:rPr lang="de-DE"/>
              <a:t>, </a:t>
            </a:r>
            <a:r>
              <a:rPr lang="de-DE" err="1"/>
              <a:t>note</a:t>
            </a:r>
            <a:endParaRPr lang="de-DE" sz="1600" err="1">
              <a:latin typeface="Menlo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9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HTTP(S)-Endpunkte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Profil</a:t>
            </a:r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211629"/>
              </p:ext>
            </p:extLst>
          </p:nvPr>
        </p:nvGraphicFramePr>
        <p:xfrm>
          <a:off x="370800" y="1785600"/>
          <a:ext cx="8819996" cy="1687199"/>
        </p:xfrm>
        <a:graphic>
          <a:graphicData uri="http://schemas.openxmlformats.org/drawingml/2006/table">
            <a:tbl>
              <a:tblPr/>
              <a:tblGrid>
                <a:gridCol w="2526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Pfad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Methode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account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Abfragen der Nutzerinformationen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account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avatar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PUT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Hinzufügen / Ändern Profilbild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account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PUT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Ändern der Accountinformationen (Nutzername, E-Mail)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account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password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PUT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Ändern des Passworts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_"/>
          <p:cNvSpPr txBox="1"/>
          <p:nvPr/>
        </p:nvSpPr>
        <p:spPr>
          <a:xfrm>
            <a:off x="370800" y="3599121"/>
            <a:ext cx="882000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de-DE" sz="1800">
                <a:solidFill>
                  <a:schemeClr val="accent1"/>
                </a:solidFill>
              </a:rPr>
              <a:t>Zugehörige Entität</a:t>
            </a:r>
            <a:r>
              <a:rPr lang="de-DE" sz="1800"/>
              <a:t>: </a:t>
            </a:r>
            <a:r>
              <a:rPr lang="de-DE" err="1"/>
              <a:t>user</a:t>
            </a:r>
            <a:endParaRPr lang="de-DE" sz="1600" err="1">
              <a:solidFill>
                <a:schemeClr val="accent1">
                  <a:lumMod val="75000"/>
                </a:schemeClr>
              </a:solidFill>
              <a:latin typeface="Menlo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Pareigis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3098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HTTP(S)-Endpunkte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>
                <a:cs typeface="Arial"/>
              </a:rPr>
              <a:t>Transaktionsübersicht</a:t>
            </a:r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217455"/>
              </p:ext>
            </p:extLst>
          </p:nvPr>
        </p:nvGraphicFramePr>
        <p:xfrm>
          <a:off x="370800" y="1785600"/>
          <a:ext cx="8819987" cy="674879"/>
        </p:xfrm>
        <a:graphic>
          <a:graphicData uri="http://schemas.openxmlformats.org/drawingml/2006/table">
            <a:tbl>
              <a:tblPr/>
              <a:tblGrid>
                <a:gridCol w="3038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5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Pfad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Methode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account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transactions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Abfragen aller Transaktionen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_"/>
          <p:cNvSpPr txBox="1"/>
          <p:nvPr/>
        </p:nvSpPr>
        <p:spPr>
          <a:xfrm>
            <a:off x="370800" y="2586601"/>
            <a:ext cx="882000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de-DE" sz="1800">
                <a:solidFill>
                  <a:schemeClr val="accent1"/>
                </a:solidFill>
              </a:rPr>
              <a:t>Zugehörige Entität</a:t>
            </a:r>
            <a:r>
              <a:rPr lang="de-DE" sz="1800"/>
              <a:t>: </a:t>
            </a:r>
            <a:r>
              <a:rPr lang="de-DE" err="1"/>
              <a:t>transaction</a:t>
            </a:r>
            <a:endParaRPr lang="de-DE" err="1">
              <a:solidFill>
                <a:srgbClr val="33322F"/>
              </a:solidFill>
              <a:latin typeface="Arial"/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6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39910"/>
            <a:ext cx="8820000" cy="468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accent1"/>
              </a:buClr>
              <a:buAutoNum type="circleNumWdBlackPlain"/>
            </a:pPr>
            <a:r>
              <a:rPr lang="de-DE" sz="2400">
                <a:solidFill>
                  <a:schemeClr val="accent1"/>
                </a:solidFill>
              </a:rPr>
              <a:t>Einleitung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API-Server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Web-Client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Qualitätssicherungsmaßnahmen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Sicherheitsmaßnahmen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1609927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HTTP(S)-Endpunkte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Friends</a:t>
            </a:r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069134"/>
              </p:ext>
            </p:extLst>
          </p:nvPr>
        </p:nvGraphicFramePr>
        <p:xfrm>
          <a:off x="370800" y="1785600"/>
          <a:ext cx="8820000" cy="2263400"/>
        </p:xfrm>
        <a:graphic>
          <a:graphicData uri="http://schemas.openxmlformats.org/drawingml/2006/table">
            <a:tbl>
              <a:tblPr/>
              <a:tblGrid>
                <a:gridCol w="24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Pfad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Methode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Erhält die Freunde des angemeldeten Benutzers + deren </a:t>
                      </a:r>
                      <a:r>
                        <a:rPr lang="de-DE" sz="1600" err="1"/>
                        <a:t>allTime</a:t>
                      </a:r>
                      <a:r>
                        <a:rPr lang="de-DE" sz="1600"/>
                        <a:t> Profit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Senden Freundschaftsanfragen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accept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Akzeptiert die Freundschaftsanfrage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decline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Lehnt die Freundschaftsanfrage ab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api/friends/delete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Löscht den Freund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586885"/>
                  </a:ext>
                </a:extLst>
              </a:tr>
            </a:tbl>
          </a:graphicData>
        </a:graphic>
      </p:graphicFrame>
      <p:sp>
        <p:nvSpPr>
          <p:cNvPr id="8" name="_"/>
          <p:cNvSpPr txBox="1"/>
          <p:nvPr/>
        </p:nvSpPr>
        <p:spPr>
          <a:xfrm>
            <a:off x="370800" y="4162792"/>
            <a:ext cx="8820000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>
                <a:solidFill>
                  <a:schemeClr val="accent1"/>
                </a:solidFill>
              </a:rPr>
              <a:t>Zugehörige Entität</a:t>
            </a:r>
            <a:r>
              <a:rPr lang="de-DE" sz="1800"/>
              <a:t>: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Menlo"/>
              </a:rPr>
              <a:t>User, Transactions</a:t>
            </a:r>
            <a:endParaRPr lang="de-DE" sz="1620">
              <a:solidFill>
                <a:schemeClr val="accent1">
                  <a:lumMod val="75000"/>
                </a:schemeClr>
              </a:solidFill>
              <a:latin typeface="Menlo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Lesnjak</a:t>
            </a:r>
            <a:endParaRPr lang="de-DE" sz="1200">
              <a:solidFill>
                <a:srgbClr val="FFFFFF"/>
              </a:solidFill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688188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HTTP(S)-Endpunkte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Leaderboard</a:t>
            </a:r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36706"/>
              </p:ext>
            </p:extLst>
          </p:nvPr>
        </p:nvGraphicFramePr>
        <p:xfrm>
          <a:off x="370800" y="1785600"/>
          <a:ext cx="8820000" cy="2789940"/>
        </p:xfrm>
        <a:graphic>
          <a:graphicData uri="http://schemas.openxmlformats.org/drawingml/2006/table">
            <a:tbl>
              <a:tblPr/>
              <a:tblGrid>
                <a:gridCol w="24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Pfad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Methode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4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api/leaderboard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Gibt den Username, Avatar und die erste Performance des Users zurück (alte Idee)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4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api/leaderboard/lastWeek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Gibt die Top 5 Profite (+ Avatar &amp; Username) der letzten 7 Tage wieder (Start bei Mitternacht vor 7 Tagen). Transaktion muss in diesem Zeitraum erstellt worden sein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4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api/leaderboard/lastDay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Gibt die Top 5 Profite (+ Avatar &amp; Username) des heutigen Tages wieder (Start bei Mitternacht). Transaktion muss heute erstellt worden sein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_"/>
          <p:cNvSpPr txBox="1"/>
          <p:nvPr/>
        </p:nvSpPr>
        <p:spPr>
          <a:xfrm>
            <a:off x="370800" y="4738856"/>
            <a:ext cx="8820000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de-DE" sz="1800">
                <a:solidFill>
                  <a:schemeClr val="accent1"/>
                </a:solidFill>
              </a:rPr>
              <a:t>Zugehörige Entität</a:t>
            </a:r>
            <a:r>
              <a:rPr lang="de-DE" sz="1800"/>
              <a:t>: </a:t>
            </a:r>
            <a:r>
              <a:rPr lang="de-DE" sz="1620">
                <a:solidFill>
                  <a:schemeClr val="accent1">
                    <a:lumMod val="75000"/>
                  </a:schemeClr>
                </a:solidFill>
                <a:latin typeface="Menlo"/>
              </a:rPr>
              <a:t>User, Transactions</a:t>
            </a: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Lesnjak</a:t>
            </a:r>
            <a:endParaRPr lang="de-DE" sz="1200">
              <a:solidFill>
                <a:srgbClr val="FFFFFF"/>
              </a:solidFill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78497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HTTP(S)-Endpunkte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Minesweeper</a:t>
            </a:r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048695"/>
              </p:ext>
            </p:extLst>
          </p:nvPr>
        </p:nvGraphicFramePr>
        <p:xfrm>
          <a:off x="370800" y="1785600"/>
          <a:ext cx="8820000" cy="2071120"/>
        </p:xfrm>
        <a:graphic>
          <a:graphicData uri="http://schemas.openxmlformats.org/drawingml/2006/table">
            <a:tbl>
              <a:tblPr/>
              <a:tblGrid>
                <a:gridCol w="246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Pfad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Methode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4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api/minesweeper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Liefert den Benutzernamen, die Daily Tries und das Cash des angemeldeten Benutzers.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Wenn das Datum bei Daily Tries nicht das heutige ist, werden die Tries auf 3 gesetzt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4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api/minesweeper/restart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Nimmt einen Versuch von den Daily Tries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4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api/minesweeper/victory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Fügt dem Account 500$ hinzu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_"/>
          <p:cNvSpPr txBox="1"/>
          <p:nvPr/>
        </p:nvSpPr>
        <p:spPr>
          <a:xfrm>
            <a:off x="370800" y="4351743"/>
            <a:ext cx="8820000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de-DE" sz="1800">
                <a:solidFill>
                  <a:schemeClr val="accent1"/>
                </a:solidFill>
              </a:rPr>
              <a:t>Zugehörige Entität</a:t>
            </a:r>
            <a:r>
              <a:rPr lang="de-DE" sz="1800"/>
              <a:t>: </a:t>
            </a:r>
            <a:r>
              <a:rPr lang="de-DE" sz="1620">
                <a:solidFill>
                  <a:schemeClr val="accent1">
                    <a:lumMod val="75000"/>
                  </a:schemeClr>
                </a:solidFill>
                <a:latin typeface="Menlo"/>
              </a:rPr>
              <a:t>User</a:t>
            </a: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Lesnjak</a:t>
            </a:r>
            <a:endParaRPr lang="de-DE" sz="1200">
              <a:solidFill>
                <a:srgbClr val="FFFFFF"/>
              </a:solidFill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620234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39910"/>
            <a:ext cx="8820000" cy="468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Einleitung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API-Server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accent1"/>
              </a:buClr>
              <a:buAutoNum type="circleNumWdBlackPlain"/>
            </a:pPr>
            <a:r>
              <a:rPr lang="de-DE" sz="2400">
                <a:solidFill>
                  <a:schemeClr val="accent1"/>
                </a:solidFill>
              </a:rPr>
              <a:t>Web-Client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Qualitätssicherungsmaßnahmen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Sicherheitsmaßnahmen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2948371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SignInComponent</a:t>
            </a:r>
            <a:endParaRPr lang="de-DE" b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Komponente </a:t>
            </a:r>
            <a:r>
              <a:rPr lang="de-DE"/>
              <a:t>zur Anmeldung die Anmeldung ist in zweit Schritten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952348"/>
              </p:ext>
            </p:extLst>
          </p:nvPr>
        </p:nvGraphicFramePr>
        <p:xfrm>
          <a:off x="370800" y="1712416"/>
          <a:ext cx="8820000" cy="4716598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sign-in.ts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</a:t>
                      </a:r>
                      <a:endParaRPr lang="de-DE" sz="150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Überprüft ob das Passwort zwischen 8 und 32 Zeichen hat, ein klein Buchstaben und Großbuchstaben</a:t>
                      </a:r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Überprüft ob der </a:t>
                      </a:r>
                      <a:r>
                        <a:rPr lang="de-DE" sz="1500" err="1"/>
                        <a:t>UserName</a:t>
                      </a:r>
                      <a:r>
                        <a:rPr lang="de-DE" sz="1500"/>
                        <a:t> zwischen 4 und 32 Zeichen hat und erlaubt sind </a:t>
                      </a:r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– </a:t>
                      </a:r>
                      <a:r>
                        <a:rPr lang="de-DE" sz="1500" err="1"/>
                        <a:t>alphernummerische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Zeicher</a:t>
                      </a:r>
                    </a:p>
                    <a:p>
                      <a:pPr marL="285750" lvl="0" indent="-285750" algn="l">
                        <a:lnSpc>
                          <a:spcPts val="1900"/>
                        </a:lnSpc>
                        <a:buFont typeface="Calibri"/>
                        <a:buChar char="-"/>
                      </a:pPr>
                      <a:r>
                        <a:rPr lang="de-DE" sz="1500"/>
                        <a:t>Bindestriche</a:t>
                      </a:r>
                    </a:p>
                    <a:p>
                      <a:pPr marL="285750" lvl="0" indent="-285750" algn="l">
                        <a:lnSpc>
                          <a:spcPts val="1900"/>
                        </a:lnSpc>
                        <a:buFont typeface="Calibri"/>
                        <a:buChar char="-"/>
                      </a:pPr>
                      <a:r>
                        <a:rPr lang="de-DE" sz="1500"/>
                        <a:t>punkte</a:t>
                      </a:r>
                    </a:p>
                    <a:p>
                      <a:pPr marL="0" lvl="0" indent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Gleiche Validierung auf </a:t>
                      </a:r>
                      <a:r>
                        <a:rPr lang="de-DE" sz="1500" err="1"/>
                        <a:t>ServerSeite</a:t>
                      </a:r>
                      <a:r>
                        <a:rPr lang="de-DE" sz="1500"/>
                        <a:t> bei jeder Anwendung!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news</a:t>
                      </a:r>
                      <a:r>
                        <a:rPr lang="de-DE" sz="1500"/>
                        <a:t> wenn autorisiert, ansonsten Fehlermeldung, "</a:t>
                      </a:r>
                      <a:r>
                        <a:rPr lang="de-DE" sz="1500" err="1"/>
                        <a:t>Forgot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you</a:t>
                      </a:r>
                      <a:r>
                        <a:rPr lang="de-DE" sz="1500"/>
                        <a:t> </a:t>
                      </a:r>
                      <a:r>
                        <a:rPr lang="de-DE" sz="1500" err="1"/>
                        <a:t>password</a:t>
                      </a:r>
                      <a:r>
                        <a:rPr lang="de-DE" sz="1500"/>
                        <a:t>?" </a:t>
                      </a:r>
                      <a:r>
                        <a:rPr lang="de-DE" sz="1500" err="1"/>
                        <a:t>users</a:t>
                      </a:r>
                      <a:r>
                        <a:rPr lang="de-DE" sz="1500"/>
                        <a:t>/</a:t>
                      </a:r>
                      <a:r>
                        <a:rPr lang="de-DE" sz="1500" err="1"/>
                        <a:t>forgotPassword</a:t>
                      </a:r>
                      <a:r>
                        <a:rPr lang="de-DE" sz="1500"/>
                        <a:t>, "Not registered)" </a:t>
                      </a:r>
                      <a:r>
                        <a:rPr lang="de-DE" sz="1500" err="1"/>
                        <a:t>users</a:t>
                      </a:r>
                      <a:r>
                        <a:rPr lang="de-DE" sz="1500"/>
                        <a:t>/</a:t>
                      </a:r>
                      <a:r>
                        <a:rPr lang="de-DE" sz="1500" err="1"/>
                        <a:t>sign-up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 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Bei nicht zugelassenen Zeichen wird die "form" nicht abgeschickt. Fehler wird über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PageMixin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showNotification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angezeigt und "Input"-Feld wird rot umrandet.</a:t>
                      </a:r>
                      <a:endParaRPr lang="de-DE" sz="1500" b="0" i="0" u="none" strike="noStrike" noProof="0">
                        <a:latin typeface="Arial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539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 err="1"/>
              <a:t>Pages:SignInComponent</a:t>
            </a:r>
            <a:endParaRPr lang="de-DE" b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331003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  <a:cs typeface="Arial"/>
              </a:rPr>
              <a:t>Lakzan</a:t>
            </a:r>
            <a:r>
              <a:rPr lang="de-DE" sz="1200">
                <a:solidFill>
                  <a:srgbClr val="FFFFFF"/>
                </a:solidFill>
                <a:cs typeface="Arial"/>
              </a:rPr>
              <a:t> Nathan</a:t>
            </a:r>
          </a:p>
        </p:txBody>
      </p:sp>
      <p:pic>
        <p:nvPicPr>
          <p:cNvPr id="5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C637CECD-9DBB-37A5-C502-37E1B9DF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0" y="1645277"/>
            <a:ext cx="4233582" cy="3802770"/>
          </a:xfrm>
          <a:prstGeom prst="rect">
            <a:avLst/>
          </a:prstGeom>
        </p:spPr>
      </p:pic>
      <p:pic>
        <p:nvPicPr>
          <p:cNvPr id="8" name="Grafik 8" descr="Ein Bild, das Text enthält.&#10;&#10;Beschreibung automatisch generiert.">
            <a:extLst>
              <a:ext uri="{FF2B5EF4-FFF2-40B4-BE49-F238E27FC236}">
                <a16:creationId xmlns:a16="http://schemas.microsoft.com/office/drawing/2014/main" id="{0A056A5C-5B61-F612-2F58-8E998C4DE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589" y="1654573"/>
            <a:ext cx="3566177" cy="380106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02C4C27-335D-4D50-DE0D-3CE0FC51AEF5}"/>
              </a:ext>
            </a:extLst>
          </p:cNvPr>
          <p:cNvSpPr txBox="1"/>
          <p:nvPr/>
        </p:nvSpPr>
        <p:spPr>
          <a:xfrm>
            <a:off x="1855519" y="5925292"/>
            <a:ext cx="7249100" cy="389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>
                <a:cs typeface="Arial"/>
              </a:rPr>
              <a:t>Anmerkung : Daten bleiben beim vor und zurück klicken erhalten </a:t>
            </a:r>
            <a:endParaRPr lang="de-DE" sz="1900" err="1"/>
          </a:p>
        </p:txBody>
      </p:sp>
    </p:spTree>
    <p:extLst>
      <p:ext uri="{BB962C8B-B14F-4D97-AF65-F5344CB8AC3E}">
        <p14:creationId xmlns:p14="http://schemas.microsoft.com/office/powerpoint/2010/main" val="347818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SignUpComponent</a:t>
            </a:r>
            <a:endParaRPr lang="de-DE" b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Komponente </a:t>
            </a:r>
            <a:r>
              <a:rPr lang="de-DE"/>
              <a:t>zur Registrierung die Registrierung ist in zweit Schritten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881740"/>
              </p:ext>
            </p:extLst>
          </p:nvPr>
        </p:nvGraphicFramePr>
        <p:xfrm>
          <a:off x="370800" y="1712416"/>
          <a:ext cx="8820000" cy="4716598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sign-up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sign-up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sign-up.ts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sign-up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Überprüft ob der </a:t>
                      </a:r>
                      <a:r>
                        <a:rPr lang="de-DE" sz="1500" err="1"/>
                        <a:t>UserName</a:t>
                      </a:r>
                      <a:r>
                        <a:rPr lang="de-DE" sz="1500"/>
                        <a:t> zwischen 4 und 32 Zeichen hat und erlaubt sind – </a:t>
                      </a:r>
                      <a:r>
                        <a:rPr lang="de-DE" sz="1500" err="1"/>
                        <a:t>alphernummerische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Zeicher</a:t>
                      </a:r>
                      <a:endParaRPr lang="de-DE" sz="1500"/>
                    </a:p>
                    <a:p>
                      <a:pPr marL="285750" lvl="0" indent="-285750" algn="l">
                        <a:lnSpc>
                          <a:spcPts val="1900"/>
                        </a:lnSpc>
                        <a:buFont typeface="Calibri"/>
                        <a:buChar char="-"/>
                      </a:pPr>
                      <a:r>
                        <a:rPr lang="de-DE" sz="1500"/>
                        <a:t>Bindestriche</a:t>
                      </a:r>
                    </a:p>
                    <a:p>
                      <a:pPr marL="285750" lvl="0" indent="-285750" algn="l">
                        <a:lnSpc>
                          <a:spcPts val="1900"/>
                        </a:lnSpc>
                        <a:buFont typeface="Calibri"/>
                        <a:buChar char="-"/>
                      </a:pPr>
                      <a:r>
                        <a:rPr lang="de-DE" sz="1500"/>
                        <a:t>Punkte</a:t>
                      </a:r>
                    </a:p>
                    <a:p>
                      <a:pPr marL="0" lvl="0" indent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Überprüft ob es eine Richtige Email-Adresse ist</a:t>
                      </a:r>
                    </a:p>
                    <a:p>
                      <a:pPr marL="0" lvl="0" indent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Gleiche Validierung auf </a:t>
                      </a:r>
                      <a:r>
                        <a:rPr lang="de-DE" sz="1500" err="1"/>
                        <a:t>ServerSeite</a:t>
                      </a:r>
                      <a:r>
                        <a:rPr lang="de-DE" sz="1500"/>
                        <a:t> bei jeder Anwendung!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activation</a:t>
                      </a:r>
                      <a:r>
                        <a:rPr lang="de-DE" sz="1500"/>
                        <a:t> wenn die Date stimmen, ansonsten werden auf unsers "</a:t>
                      </a:r>
                      <a:r>
                        <a:rPr lang="de-DE" sz="1500" err="1"/>
                        <a:t>Constraints</a:t>
                      </a:r>
                      <a:r>
                        <a:rPr lang="de-DE" sz="1500"/>
                        <a:t>" hingewiesen. Dier erreicht man über das Fragezeichen --&gt;</a:t>
                      </a:r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Siehe Screenshots</a:t>
                      </a:r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"</a:t>
                      </a:r>
                      <a:r>
                        <a:rPr lang="de-DE" sz="1500" err="1"/>
                        <a:t>Already</a:t>
                      </a:r>
                      <a:r>
                        <a:rPr lang="de-DE" sz="1500"/>
                        <a:t> registered?" --&gt; </a:t>
                      </a:r>
                      <a:r>
                        <a:rPr lang="de-DE" sz="1500" err="1"/>
                        <a:t>users</a:t>
                      </a:r>
                      <a:r>
                        <a:rPr lang="de-DE" sz="1500"/>
                        <a:t>/</a:t>
                      </a:r>
                      <a:r>
                        <a:rPr lang="de-DE" sz="1500" err="1"/>
                        <a:t>sign</a:t>
                      </a:r>
                      <a:r>
                        <a:rPr lang="de-DE" sz="1500"/>
                        <a:t>-in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sign-up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 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Bei nicht zugelassenen Zeichen wird die "form" nicht abgeschickt. Fehler wird über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PageMixin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showNotification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angezeigt und "Input"-Feld wird rot umrandet.</a:t>
                      </a:r>
                      <a:endParaRPr lang="de-DE" sz="1500" b="0" i="0" u="none" strike="noStrike" noProof="0">
                        <a:latin typeface="Arial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874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 err="1"/>
              <a:t>Pages:SignUpComponent</a:t>
            </a:r>
            <a:endParaRPr lang="de-DE" b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331003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  <a:cs typeface="Arial"/>
              </a:rPr>
              <a:t>Lakzan</a:t>
            </a:r>
            <a:r>
              <a:rPr lang="de-DE" sz="1200">
                <a:solidFill>
                  <a:srgbClr val="FFFFFF"/>
                </a:solidFill>
                <a:cs typeface="Arial"/>
              </a:rPr>
              <a:t> Nathan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2C4C27-335D-4D50-DE0D-3CE0FC51AEF5}"/>
              </a:ext>
            </a:extLst>
          </p:cNvPr>
          <p:cNvSpPr txBox="1"/>
          <p:nvPr/>
        </p:nvSpPr>
        <p:spPr>
          <a:xfrm>
            <a:off x="1855519" y="5925292"/>
            <a:ext cx="8703986" cy="389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>
                <a:cs typeface="Arial"/>
              </a:rPr>
              <a:t>Anmerkung : Daten bleiben beim nach dem Anzeigen der </a:t>
            </a:r>
            <a:r>
              <a:rPr lang="de-DE" sz="1900" err="1">
                <a:cs typeface="Arial"/>
              </a:rPr>
              <a:t>Constraints</a:t>
            </a:r>
            <a:r>
              <a:rPr lang="de-DE" sz="1900">
                <a:cs typeface="Arial"/>
              </a:rPr>
              <a:t> erhalten </a:t>
            </a:r>
            <a:endParaRPr lang="de-DE" sz="1900" err="1"/>
          </a:p>
        </p:txBody>
      </p:sp>
      <p:pic>
        <p:nvPicPr>
          <p:cNvPr id="3" name="Grafik 12">
            <a:extLst>
              <a:ext uri="{FF2B5EF4-FFF2-40B4-BE49-F238E27FC236}">
                <a16:creationId xmlns:a16="http://schemas.microsoft.com/office/drawing/2014/main" id="{9298781B-DDAB-91F2-2CC8-911D60DBE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1652429"/>
            <a:ext cx="3228109" cy="366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54BA494F-18F0-2AA9-0D49-54CD45513834}"/>
                  </a:ext>
                </a:extLst>
              </p14:cNvPr>
              <p14:cNvContentPartPr/>
              <p14:nvPr/>
            </p14:nvContentPartPr>
            <p14:xfrm>
              <a:off x="2576844" y="2130309"/>
              <a:ext cx="288953" cy="41670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54BA494F-18F0-2AA9-0D49-54CD455138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8874" y="2112332"/>
                <a:ext cx="324533" cy="452294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651630CC-2838-1A83-5FA3-B44649C14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958" y="1664864"/>
            <a:ext cx="3346862" cy="364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4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ActivationComponent</a:t>
            </a:r>
            <a:endParaRPr lang="de-DE" b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Komponente </a:t>
            </a:r>
            <a:r>
              <a:rPr lang="de-DE"/>
              <a:t>zur Anmeldung die Anmeldung ist in zweit Schritten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637942"/>
              </p:ext>
            </p:extLst>
          </p:nvPr>
        </p:nvGraphicFramePr>
        <p:xfrm>
          <a:off x="370800" y="1712416"/>
          <a:ext cx="8820000" cy="4697104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5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activaiton</a:t>
                      </a: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sign-up</a:t>
                      </a: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activation.ts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</a:t>
                      </a:r>
                      <a:endParaRPr lang="de-DE" sz="1500" dirty="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dirty="0"/>
                        <a:t>Überprüft ob das </a:t>
                      </a:r>
                      <a:r>
                        <a:rPr lang="de-DE" sz="1500" dirty="0" err="1"/>
                        <a:t>Passwört</a:t>
                      </a:r>
                      <a:r>
                        <a:rPr lang="de-DE" sz="1500" dirty="0"/>
                        <a:t> zwischen 8 und 32 Zeichen hat, ein klein Buchstaben und Großbuchstaben</a:t>
                      </a:r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 dirty="0"/>
                        <a:t>Überprüft ob die "</a:t>
                      </a:r>
                      <a:r>
                        <a:rPr lang="de-DE" sz="1500" dirty="0" err="1"/>
                        <a:t>Safetey</a:t>
                      </a:r>
                      <a:r>
                        <a:rPr lang="de-DE" sz="1500" dirty="0"/>
                        <a:t> </a:t>
                      </a:r>
                      <a:r>
                        <a:rPr lang="de-DE" sz="1500" dirty="0" err="1"/>
                        <a:t>Answers</a:t>
                      </a:r>
                      <a:r>
                        <a:rPr lang="de-DE" sz="1500" dirty="0"/>
                        <a:t>" zwischen 4 und 32 Zeichen hat und es sind nur </a:t>
                      </a:r>
                      <a:r>
                        <a:rPr lang="de-DE" sz="1500" dirty="0" err="1"/>
                        <a:t>Buchtaben</a:t>
                      </a:r>
                      <a:r>
                        <a:rPr lang="de-DE" sz="1500" dirty="0"/>
                        <a:t> erlaubt</a:t>
                      </a:r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 dirty="0"/>
                        <a:t>Überprüft ob der </a:t>
                      </a:r>
                      <a:r>
                        <a:rPr lang="de-DE" sz="1500" dirty="0" err="1"/>
                        <a:t>SafeteyCode</a:t>
                      </a:r>
                      <a:r>
                        <a:rPr lang="de-DE" sz="1500" dirty="0"/>
                        <a:t> eine </a:t>
                      </a:r>
                      <a:r>
                        <a:rPr lang="de-DE" sz="1500" dirty="0" err="1"/>
                        <a:t>sechstellige</a:t>
                      </a:r>
                      <a:r>
                        <a:rPr lang="de-DE" sz="1500" dirty="0"/>
                        <a:t> Zahl ist</a:t>
                      </a:r>
                    </a:p>
                    <a:p>
                      <a:pPr marL="0" lvl="0" indent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 dirty="0"/>
                        <a:t>Gleiche Validierung auf </a:t>
                      </a:r>
                      <a:r>
                        <a:rPr lang="de-DE" sz="1500" dirty="0" err="1"/>
                        <a:t>ServerSeite</a:t>
                      </a:r>
                      <a:r>
                        <a:rPr lang="de-DE" sz="1500" dirty="0"/>
                        <a:t> bei jeder Anwendung!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news</a:t>
                      </a:r>
                      <a:r>
                        <a:rPr lang="de-DE" sz="1500" dirty="0"/>
                        <a:t> wenn autorisiert, ansonsten Fehlermeldung und Hinweis auf die </a:t>
                      </a:r>
                      <a:r>
                        <a:rPr lang="de-DE" sz="1500" dirty="0" err="1"/>
                        <a:t>Cosntraints</a:t>
                      </a:r>
                      <a:r>
                        <a:rPr lang="de-DE" sz="1500" dirty="0"/>
                        <a:t> über die das Fragezeichen</a:t>
                      </a:r>
                      <a:endParaRPr lang="de-DE" sz="1500" dirty="0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activation</a:t>
                      </a:r>
                      <a:r>
                        <a:rPr lang="de-DE" sz="15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 </a:t>
                      </a:r>
                      <a:r>
                        <a:rPr lang="de-DE" sz="15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 (Serverseitige </a:t>
                      </a:r>
                      <a:r>
                        <a:rPr lang="de-DE" sz="15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überprüfung</a:t>
                      </a:r>
                      <a:r>
                        <a:rPr lang="de-DE" sz="15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ob die Zeit abgelaufen ist, falls ja wird der nicht aktivierte User gelöscht. Methoden auch in </a:t>
                      </a:r>
                      <a:r>
                        <a:rPr lang="de-DE" sz="1500" dirty="0" err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auth.service</a:t>
                      </a:r>
                      <a:r>
                        <a:rPr lang="de-DE" sz="15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ergänzt.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 b="0" i="0" u="none" strike="noStrike" noProof="0" dirty="0">
                          <a:solidFill>
                            <a:srgbClr val="33322F"/>
                          </a:solidFill>
                          <a:latin typeface="Arial"/>
                        </a:rPr>
                        <a:t>Bei nicht zugelassenen Zeichen wird die "form" nicht abgeschickt. Fehler wird über "</a:t>
                      </a:r>
                      <a:r>
                        <a:rPr lang="de-DE" sz="1500" b="0" i="0" u="none" strike="noStrike" noProof="0" dirty="0" err="1">
                          <a:solidFill>
                            <a:srgbClr val="33322F"/>
                          </a:solidFill>
                          <a:latin typeface="Arial"/>
                        </a:rPr>
                        <a:t>PageMixin</a:t>
                      </a:r>
                      <a:r>
                        <a:rPr lang="de-DE" sz="1500" b="0" i="0" u="none" strike="noStrike" noProof="0" dirty="0">
                          <a:solidFill>
                            <a:srgbClr val="33322F"/>
                          </a:solidFill>
                          <a:latin typeface="Arial"/>
                        </a:rPr>
                        <a:t>" "</a:t>
                      </a:r>
                      <a:r>
                        <a:rPr lang="de-DE" sz="1500" b="0" i="0" u="none" strike="noStrike" noProof="0" dirty="0" err="1">
                          <a:solidFill>
                            <a:srgbClr val="33322F"/>
                          </a:solidFill>
                          <a:latin typeface="Arial"/>
                        </a:rPr>
                        <a:t>showNotification</a:t>
                      </a:r>
                      <a:r>
                        <a:rPr lang="de-DE" sz="1500" b="0" i="0" u="none" strike="noStrike" noProof="0" dirty="0">
                          <a:solidFill>
                            <a:srgbClr val="33322F"/>
                          </a:solidFill>
                          <a:latin typeface="Arial"/>
                        </a:rPr>
                        <a:t>" angezeigt und "Input"-Feld wird rot umrandet. 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1557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ActivationComponent</a:t>
            </a:r>
            <a:endParaRPr lang="de-DE" b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BEDDF04F-7C92-73DD-0488-A82A71179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2138308"/>
            <a:ext cx="2743200" cy="4105384"/>
          </a:xfrm>
          <a:prstGeom prst="rect">
            <a:avLst/>
          </a:prstGeom>
        </p:spPr>
      </p:pic>
      <p:pic>
        <p:nvPicPr>
          <p:cNvPr id="5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3CAD5BD2-2041-4365-0F95-1ACCD2BE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399" y="2137457"/>
            <a:ext cx="3102633" cy="389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9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Kurzbeschreibung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de-DE" sz="1800"/>
              <a:t>Die Webanwendung </a:t>
            </a:r>
            <a:r>
              <a:rPr lang="de-DE" sz="1620">
                <a:solidFill>
                  <a:schemeClr val="accent1">
                    <a:lumMod val="75000"/>
                  </a:schemeClr>
                </a:solidFill>
                <a:latin typeface="Menlo"/>
              </a:rPr>
              <a:t>bigstocks</a:t>
            </a:r>
            <a:r>
              <a:rPr lang="de-DE" sz="1800"/>
              <a:t> dient als spielerische Simulation des Aktienmarktes</a:t>
            </a:r>
          </a:p>
        </p:txBody>
      </p:sp>
      <p:sp>
        <p:nvSpPr>
          <p:cNvPr id="8" name="_"/>
          <p:cNvSpPr txBox="1"/>
          <p:nvPr/>
        </p:nvSpPr>
        <p:spPr>
          <a:xfrm>
            <a:off x="370800" y="2256539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Features</a:t>
            </a:r>
          </a:p>
        </p:txBody>
      </p:sp>
      <p:sp>
        <p:nvSpPr>
          <p:cNvPr id="9" name="_"/>
          <p:cNvSpPr txBox="1"/>
          <p:nvPr/>
        </p:nvSpPr>
        <p:spPr>
          <a:xfrm>
            <a:off x="370800" y="2626893"/>
            <a:ext cx="8820000" cy="975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0000" indent="-270000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r>
              <a:rPr lang="de-DE" sz="1800"/>
              <a:t>Mehrbenutzerfähig</a:t>
            </a:r>
          </a:p>
          <a:p>
            <a:pPr marL="360000" indent="-270000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 sz="1800"/>
              <a:t>Intuitiv und effizient benutzbar</a:t>
            </a:r>
          </a:p>
          <a:p>
            <a:pPr marL="360000" indent="-270000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 sz="1800"/>
              <a:t>Responsives Design</a:t>
            </a:r>
          </a:p>
        </p:txBody>
      </p:sp>
      <p:sp>
        <p:nvSpPr>
          <p:cNvPr id="10" name="_"/>
          <p:cNvSpPr txBox="1"/>
          <p:nvPr/>
        </p:nvSpPr>
        <p:spPr>
          <a:xfrm>
            <a:off x="370800" y="3833140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Einschränkung</a:t>
            </a:r>
          </a:p>
        </p:txBody>
      </p:sp>
      <p:sp>
        <p:nvSpPr>
          <p:cNvPr id="11" name="_"/>
          <p:cNvSpPr txBox="1"/>
          <p:nvPr/>
        </p:nvSpPr>
        <p:spPr>
          <a:xfrm>
            <a:off x="370800" y="4203494"/>
            <a:ext cx="8820000" cy="548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Die Webanwendung dient nicht </a:t>
            </a:r>
            <a:r>
              <a:rPr lang="de-DE"/>
              <a:t>zum Kauf echter Aktien</a:t>
            </a:r>
            <a:r>
              <a:rPr lang="de-DE" sz="1800"/>
              <a:t>; jeder Benutzer sieht nur die von ihm </a:t>
            </a:r>
            <a:r>
              <a:rPr lang="de-DE"/>
              <a:t>gekauften Aktien.</a:t>
            </a:r>
            <a:endParaRPr lang="de-DE" sz="1800"/>
          </a:p>
        </p:txBody>
      </p:sp>
      <p:sp>
        <p:nvSpPr>
          <p:cNvPr id="3" name="_">
            <a:extLst>
              <a:ext uri="{FF2B5EF4-FFF2-40B4-BE49-F238E27FC236}">
                <a16:creationId xmlns:a16="http://schemas.microsoft.com/office/drawing/2014/main" id="{4E98AD64-824D-46AD-1AE0-D03FB06DF854}"/>
              </a:ext>
            </a:extLst>
          </p:cNvPr>
          <p:cNvSpPr txBox="1"/>
          <p:nvPr/>
        </p:nvSpPr>
        <p:spPr>
          <a:xfrm>
            <a:off x="370799" y="5162803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Info</a:t>
            </a:r>
            <a:endParaRPr lang="de-DE"/>
          </a:p>
        </p:txBody>
      </p:sp>
      <p:sp>
        <p:nvSpPr>
          <p:cNvPr id="5" name="_">
            <a:extLst>
              <a:ext uri="{FF2B5EF4-FFF2-40B4-BE49-F238E27FC236}">
                <a16:creationId xmlns:a16="http://schemas.microsoft.com/office/drawing/2014/main" id="{ABF4FC4D-C047-F8D9-4A2A-6B499E1B0A97}"/>
              </a:ext>
            </a:extLst>
          </p:cNvPr>
          <p:cNvSpPr txBox="1"/>
          <p:nvPr/>
        </p:nvSpPr>
        <p:spPr>
          <a:xfrm>
            <a:off x="370799" y="5533158"/>
            <a:ext cx="8820000" cy="8284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/>
              <a:t>Der NASDAQ (amerikanische Börse) öffnet gegen 15:30 Uhr deutscher Zeit. Die Handelsfunktionen sind daher, um diese Uhrzeit am besten zu nutzen und erkennbar.</a:t>
            </a:r>
          </a:p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Das Handeln funktioniert jedoch jederzeit, nur die Aktienwerte verändern sich nicht.</a:t>
            </a:r>
          </a:p>
        </p:txBody>
      </p:sp>
    </p:spTree>
    <p:extLst>
      <p:ext uri="{BB962C8B-B14F-4D97-AF65-F5344CB8AC3E}">
        <p14:creationId xmlns:p14="http://schemas.microsoft.com/office/powerpoint/2010/main" val="810566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SignOutComponent</a:t>
            </a:r>
            <a:endParaRPr lang="de-DE" b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Komponente </a:t>
            </a:r>
            <a:r>
              <a:rPr lang="de-DE"/>
              <a:t>zur Anmeldung die Anmeldung ist in zweit Schritten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215"/>
              </p:ext>
            </p:extLst>
          </p:nvPr>
        </p:nvGraphicFramePr>
        <p:xfrm>
          <a:off x="370800" y="1712416"/>
          <a:ext cx="8820000" cy="3515559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-out&gt;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-out/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sign-out.ts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-out</a:t>
                      </a:r>
                      <a:endParaRPr lang="de-DE" sz="150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Überprüft den Kommentar auf </a:t>
                      </a:r>
                      <a:r>
                        <a:rPr lang="de-DE" sz="1500" err="1"/>
                        <a:t>noSQL</a:t>
                      </a:r>
                      <a:r>
                        <a:rPr lang="de-DE" sz="1500"/>
                        <a:t> </a:t>
                      </a:r>
                      <a:r>
                        <a:rPr lang="de-DE" sz="1500" err="1"/>
                        <a:t>injection</a:t>
                      </a:r>
                      <a:r>
                        <a:rPr lang="de-DE" sz="1500"/>
                        <a:t> und es sind nur gewisse Zeichen erlaubt und </a:t>
                      </a:r>
                      <a:r>
                        <a:rPr lang="de-DE" sz="1500" err="1"/>
                        <a:t>überpüft</a:t>
                      </a:r>
                      <a:r>
                        <a:rPr lang="de-DE" sz="1500"/>
                        <a:t> ob das Rating (1-5), zwischen 1 und 5. Das selbe auf der Serverseite.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-in, falls der User schonmal bewertet hat oder die Bewertung überspringt</a:t>
                      </a:r>
                      <a:endParaRPr lang="de-DE" sz="1500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/users/rating 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Bei nicht zugelassenen Zeichen wird die "form" nicht abgeschickt. Fehler wird über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PageMixin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showNotification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angezeigt und "Input"-Feld wird rot umrandet. 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8643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SignOutComponent</a:t>
            </a:r>
            <a:endParaRPr lang="de-DE" b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Grafik 11">
            <a:extLst>
              <a:ext uri="{FF2B5EF4-FFF2-40B4-BE49-F238E27FC236}">
                <a16:creationId xmlns:a16="http://schemas.microsoft.com/office/drawing/2014/main" id="{E964053E-578E-8694-280F-3C40E61CD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30" y="1891990"/>
            <a:ext cx="2743200" cy="34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89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 err="1"/>
              <a:t>Pages:FinnHubMarketNews</a:t>
            </a:r>
            <a:endParaRPr lang="de-DE" b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Komponente </a:t>
            </a:r>
            <a:r>
              <a:rPr lang="de-DE"/>
              <a:t>zur Anmeldung die Anmeldung ist in zweit Schritten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493096"/>
              </p:ext>
            </p:extLst>
          </p:nvPr>
        </p:nvGraphicFramePr>
        <p:xfrm>
          <a:off x="370800" y="1712416"/>
          <a:ext cx="8820000" cy="2382973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finnhub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market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-news&gt;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news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FinnHubMarketNews.ts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/news</a:t>
                      </a:r>
                      <a:endParaRPr lang="de-DE" sz="150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Es gibt keine Eingabe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-in, falls der User nicht angemeldet ist</a:t>
                      </a:r>
                      <a:endParaRPr lang="de-DE" sz="150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Über einen API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Fehler werden über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PageMixin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showNotification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angezeigt.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283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9427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FinnHubMarketNewsComponent</a:t>
            </a:r>
            <a:endParaRPr lang="de-DE" b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3D3FC746-EDDB-A608-D3A4-CD882FC3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17" y="2125263"/>
            <a:ext cx="8299449" cy="35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72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ForgotPassword</a:t>
            </a:r>
            <a:endParaRPr lang="de-DE" b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Komponente </a:t>
            </a:r>
            <a:r>
              <a:rPr lang="de-DE"/>
              <a:t>zur Anmeldung die Anmeldung ist in zweit Schritten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290303"/>
              </p:ext>
            </p:extLst>
          </p:nvPr>
        </p:nvGraphicFramePr>
        <p:xfrm>
          <a:off x="370800" y="1712416"/>
          <a:ext cx="8820000" cy="2846079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&lt;app-forgotpassword&gt;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forgotPassword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forgotPassword.ts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forgotPassword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Gleiche Eingabevalidierung wie bei </a:t>
                      </a:r>
                      <a:r>
                        <a:rPr lang="de-DE" sz="1500" err="1"/>
                        <a:t>Sign</a:t>
                      </a:r>
                      <a:r>
                        <a:rPr lang="de-DE" sz="1500"/>
                        <a:t>-Up und </a:t>
                      </a:r>
                      <a:r>
                        <a:rPr lang="de-DE" sz="1500" err="1"/>
                        <a:t>Activation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activation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, falls die eingegeben Daten richtig sind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-out 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Bei nicht zugelassenen Zeichen wird die "form" nicht abgeschickt. Fehler wird über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PageMixin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showNotification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angezeigt und "Input"-Feld wird rot umrandet. 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238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ForgotPassword</a:t>
            </a:r>
            <a:endParaRPr lang="de-DE" b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E9139899-53AF-C6A5-9B9C-E861978F6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067" y="1899353"/>
            <a:ext cx="3050116" cy="335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3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resetPassword</a:t>
            </a:r>
            <a:endParaRPr lang="de-DE" b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Komponente </a:t>
            </a:r>
            <a:r>
              <a:rPr lang="de-DE"/>
              <a:t>zur Anmeldung die Anmeldung ist in zweit Schritten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656890"/>
              </p:ext>
            </p:extLst>
          </p:nvPr>
        </p:nvGraphicFramePr>
        <p:xfrm>
          <a:off x="370800" y="1712416"/>
          <a:ext cx="8820000" cy="2846079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resetpassword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forgotPassword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resetPassword.ts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resetPassword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Gleiche Eingabevalidierung wie bei </a:t>
                      </a:r>
                      <a:r>
                        <a:rPr lang="de-DE" sz="1500" err="1"/>
                        <a:t>Sign</a:t>
                      </a:r>
                      <a:r>
                        <a:rPr lang="de-DE" sz="1500"/>
                        <a:t>-Up und </a:t>
                      </a:r>
                      <a:r>
                        <a:rPr lang="de-DE" sz="1500" err="1"/>
                        <a:t>Activation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news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, falls die eingegeben Daten richtig sind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activation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 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Bei nicht zugelassenen Zeichen wird die "form" nicht abgeschickt. Fehler wird über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PageMixin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"</a:t>
                      </a:r>
                      <a:r>
                        <a:rPr lang="de-DE" sz="15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showNotification</a:t>
                      </a:r>
                      <a:r>
                        <a:rPr lang="de-DE" sz="15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" angezeigt und "Input"-Feld wird rot umrandet. 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0120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/>
              <a:t>resetPassword</a:t>
            </a:r>
            <a:endParaRPr lang="de-DE" b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03565" y="144877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5D6114B2-76A7-E664-C17B-46B2A0DE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92" y="1784350"/>
            <a:ext cx="2687216" cy="4114800"/>
          </a:xfrm>
          <a:prstGeom prst="rect">
            <a:avLst/>
          </a:prstGeom>
        </p:spPr>
      </p:pic>
      <p:pic>
        <p:nvPicPr>
          <p:cNvPr id="5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3681A70C-5A52-ABF0-7F93-86DC5B494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225" y="1710266"/>
            <a:ext cx="27235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66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Hilfsklasse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Service: </a:t>
            </a:r>
            <a:r>
              <a:rPr lang="de-DE" err="1">
                <a:solidFill>
                  <a:srgbClr val="4EC9B0"/>
                </a:solidFill>
                <a:latin typeface="Consolas"/>
              </a:rPr>
              <a:t>StockService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5463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err="1"/>
              <a:t>StockService</a:t>
            </a:r>
            <a:r>
              <a:rPr lang="de-DE"/>
              <a:t> zur Abfrage der Aktien Informationen über die "</a:t>
            </a:r>
            <a:r>
              <a:rPr lang="de-DE" err="1"/>
              <a:t>Finnhub</a:t>
            </a:r>
            <a:r>
              <a:rPr lang="de-DE"/>
              <a:t> Stock API". Aufbau eines "</a:t>
            </a:r>
            <a:r>
              <a:rPr lang="de-DE" err="1"/>
              <a:t>WebSockets</a:t>
            </a:r>
            <a:r>
              <a:rPr lang="de-DE"/>
              <a:t>" und "</a:t>
            </a:r>
            <a:r>
              <a:rPr lang="de-DE" err="1"/>
              <a:t>Fetches</a:t>
            </a:r>
            <a:r>
              <a:rPr lang="de-DE"/>
              <a:t>" weiterer Informationen.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33065"/>
              </p:ext>
            </p:extLst>
          </p:nvPr>
        </p:nvGraphicFramePr>
        <p:xfrm>
          <a:off x="370800" y="2418387"/>
          <a:ext cx="8820000" cy="1408557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  <a:latin typeface="Arial"/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stockservice.ts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  <a:latin typeface="Arial"/>
                        </a:rPr>
                        <a:t>Fehlerbehandlung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Falls der 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WebSocket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 nicht aufgebaut werden kann, wird alle 0,5 Sekunden versucht den 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StockService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 wieder aufzubauen. Auch wenn der Socket unerwartet abbricht, wird versucht die Verbindung wieder herzustellen.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72997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  <a:latin typeface="Arial"/>
                        </a:rPr>
                        <a:t>Dokumentation der API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rgbClr val="014373"/>
                          </a:solidFill>
                          <a:latin typeface="Arial"/>
                        </a:rPr>
                        <a:t>https://finnhub.io/docs/api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363311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897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Hilfsklasse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Abstrakte </a:t>
            </a:r>
            <a:r>
              <a:rPr lang="de-DE" err="1"/>
              <a:t>Component</a:t>
            </a:r>
            <a:r>
              <a:rPr lang="de-DE"/>
              <a:t>: </a:t>
            </a:r>
            <a:r>
              <a:rPr lang="de-DE" err="1">
                <a:solidFill>
                  <a:srgbClr val="4EC9B0"/>
                </a:solidFill>
                <a:latin typeface="Consolas"/>
              </a:rPr>
              <a:t>TradingComponent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5463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/>
              <a:t>Abstrakte </a:t>
            </a:r>
            <a:r>
              <a:rPr lang="de-DE" err="1"/>
              <a:t>TradingComponent</a:t>
            </a:r>
            <a:r>
              <a:rPr lang="de-DE"/>
              <a:t> mithilfe die Pages Portfolio und Market traden/handeln können. Portfolio und Market erben von dieser </a:t>
            </a:r>
            <a:r>
              <a:rPr lang="de-DE" err="1"/>
              <a:t>Component</a:t>
            </a:r>
            <a:r>
              <a:rPr lang="de-DE"/>
              <a:t>.</a:t>
            </a:r>
            <a:endParaRPr lang="de-DE" sz="1800" err="1">
              <a:cs typeface="Arial"/>
            </a:endParaRP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84316"/>
              </p:ext>
            </p:extLst>
          </p:nvPr>
        </p:nvGraphicFramePr>
        <p:xfrm>
          <a:off x="370800" y="2418387"/>
          <a:ext cx="8820000" cy="3065146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chemeClr val="accent1"/>
                          </a:solidFill>
                          <a:latin typeface="Arial"/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src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components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trading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tradingcomponent.ts</a:t>
                      </a:r>
                      <a:endParaRPr lang="de-DE" sz="14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chemeClr val="accent1"/>
                          </a:solidFill>
                          <a:latin typeface="Arial"/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 dirty="0">
                          <a:solidFill>
                            <a:srgbClr val="014373"/>
                          </a:solidFill>
                          <a:latin typeface="Arial"/>
                        </a:rPr>
                        <a:t>KAUF: Kein Kauf möglich bei zu wenig Geld. Aktueller Aktienpreis wird abgerufen. </a:t>
                      </a:r>
                      <a:br>
                        <a:rPr lang="de-DE" sz="1400" b="0" i="0" u="none" strike="noStrike" noProof="0" dirty="0">
                          <a:solidFill>
                            <a:srgbClr val="014373"/>
                          </a:solidFill>
                          <a:latin typeface="Arial"/>
                        </a:rPr>
                      </a:br>
                      <a:r>
                        <a:rPr lang="de-DE" sz="1400" b="0" i="0" u="none" strike="noStrike" noProof="0" dirty="0">
                          <a:solidFill>
                            <a:srgbClr val="014373"/>
                          </a:solidFill>
                          <a:latin typeface="Arial"/>
                        </a:rPr>
                        <a:t>VERKAUF: Kein Verkauf möglich falls es keine Transaktion zu der Aktie gibt.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chemeClr val="accent1"/>
                          </a:solidFill>
                          <a:latin typeface="Arial"/>
                        </a:rPr>
                        <a:t>API-Server-Endpunkte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/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trading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 </a:t>
                      </a:r>
                      <a:r>
                        <a:rPr lang="de-DE" sz="1400" b="0" i="0" u="none" strike="noStrike" noProof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"/>
                        </a:rPr>
                        <a:t>(POST)</a:t>
                      </a:r>
                      <a:endParaRPr lang="en-US" sz="1400" b="0" i="0" u="none" strike="noStrike" noProof="0">
                        <a:solidFill>
                          <a:srgbClr val="656565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/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trading</a:t>
                      </a:r>
                      <a:r>
                        <a:rPr lang="de-DE" sz="1400" b="0" i="0" u="none" strike="noStrike" noProof="0" dirty="0">
                          <a:latin typeface="Arial"/>
                        </a:rPr>
                        <a:t> </a:t>
                      </a:r>
                      <a:r>
                        <a:rPr lang="de-DE" sz="1400" b="0" i="0" u="none" strike="noStrike" noProof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Arial"/>
                        </a:rPr>
                        <a:t>(PATCH)</a:t>
                      </a:r>
                      <a:endParaRPr lang="de-DE" sz="1400" dirty="0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172802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chemeClr val="accent1"/>
                          </a:solidFill>
                          <a:latin typeface="Arial"/>
                        </a:rPr>
                        <a:t>Fehlerbehandlung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Anzeigen von Fehlern mittels 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PageMixin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 -&gt; 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showNotification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 und 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NotificationComponent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. </a:t>
                      </a:r>
                      <a:endParaRPr lang="de-DE" sz="1400" dirty="0" err="1">
                        <a:latin typeface="Arial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/>
                        </a:rPr>
                        <a:t>Transaktions-Konflikte mithilfe Trade-Locks gelöst (eine Transaktion findet gleichzeitig statt)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de-DE" sz="1400" b="0" i="0" u="none" strike="noStrike" noProof="0" dirty="0">
                          <a:solidFill>
                            <a:srgbClr val="014373"/>
                          </a:solidFill>
                          <a:latin typeface="Arial"/>
                        </a:rPr>
                        <a:t>Falls keine Daten abgerufen werden können bricht die Transaktion ab (</a:t>
                      </a:r>
                      <a:r>
                        <a:rPr lang="de-DE" sz="1400" b="0" i="0" u="none" strike="noStrike" noProof="0" dirty="0" err="1">
                          <a:solidFill>
                            <a:srgbClr val="014373"/>
                          </a:solidFill>
                          <a:latin typeface="Arial"/>
                        </a:rPr>
                        <a:t>StockService</a:t>
                      </a:r>
                      <a:r>
                        <a:rPr lang="de-DE" sz="1400" b="0" i="0" u="none" strike="noStrike" noProof="0" dirty="0">
                          <a:solidFill>
                            <a:srgbClr val="014373"/>
                          </a:solidFill>
                          <a:latin typeface="Arial"/>
                        </a:rPr>
                        <a:t> nicht aktiv)</a:t>
                      </a:r>
                      <a:endParaRPr lang="de-DE" sz="1400" b="0" i="0" u="none" strike="noStrike" noProof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Arial"/>
                      </a:endParaRP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772997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961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API &amp; Bibliotheken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8" name="_"/>
          <p:cNvSpPr txBox="1"/>
          <p:nvPr/>
        </p:nvSpPr>
        <p:spPr>
          <a:xfrm>
            <a:off x="370800" y="1714445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API</a:t>
            </a:r>
            <a:endParaRPr lang="de-DE"/>
          </a:p>
        </p:txBody>
      </p:sp>
      <p:sp>
        <p:nvSpPr>
          <p:cNvPr id="9" name="_"/>
          <p:cNvSpPr txBox="1"/>
          <p:nvPr/>
        </p:nvSpPr>
        <p:spPr>
          <a:xfrm>
            <a:off x="370800" y="2217766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59410" indent="-269875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r>
              <a:rPr lang="de-DE" err="1"/>
              <a:t>Finnhub</a:t>
            </a:r>
            <a:r>
              <a:rPr lang="de-DE"/>
              <a:t> Stock API</a:t>
            </a:r>
          </a:p>
        </p:txBody>
      </p:sp>
      <p:sp>
        <p:nvSpPr>
          <p:cNvPr id="13" name="_">
            <a:extLst>
              <a:ext uri="{FF2B5EF4-FFF2-40B4-BE49-F238E27FC236}">
                <a16:creationId xmlns:a16="http://schemas.microsoft.com/office/drawing/2014/main" id="{3813C2BD-C1A0-7F9F-570C-0F759E67054C}"/>
              </a:ext>
            </a:extLst>
          </p:cNvPr>
          <p:cNvSpPr txBox="1"/>
          <p:nvPr/>
        </p:nvSpPr>
        <p:spPr>
          <a:xfrm>
            <a:off x="391256" y="292137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Bibliotheken</a:t>
            </a:r>
            <a:endParaRPr lang="de-DE"/>
          </a:p>
        </p:txBody>
      </p:sp>
      <p:sp>
        <p:nvSpPr>
          <p:cNvPr id="14" name="_">
            <a:extLst>
              <a:ext uri="{FF2B5EF4-FFF2-40B4-BE49-F238E27FC236}">
                <a16:creationId xmlns:a16="http://schemas.microsoft.com/office/drawing/2014/main" id="{DB8F66CA-7689-861F-60E9-1EC2EE03CB3C}"/>
              </a:ext>
            </a:extLst>
          </p:cNvPr>
          <p:cNvSpPr txBox="1"/>
          <p:nvPr/>
        </p:nvSpPr>
        <p:spPr>
          <a:xfrm>
            <a:off x="391256" y="3424692"/>
            <a:ext cx="8820000" cy="5463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75285" indent="-285750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r>
              <a:rPr lang="de-DE"/>
              <a:t>Chart.js (JavaScript Diagramm Bibliothek)</a:t>
            </a:r>
            <a:endParaRPr lang="de-DE">
              <a:cs typeface="Arial"/>
            </a:endParaRPr>
          </a:p>
          <a:p>
            <a:pPr marL="359410" indent="-269875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endParaRPr lang="de-DE">
              <a:cs typeface="Arial"/>
            </a:endParaRPr>
          </a:p>
        </p:txBody>
      </p:sp>
      <p:pic>
        <p:nvPicPr>
          <p:cNvPr id="15" name="Grafik 15">
            <a:extLst>
              <a:ext uri="{FF2B5EF4-FFF2-40B4-BE49-F238E27FC236}">
                <a16:creationId xmlns:a16="http://schemas.microsoft.com/office/drawing/2014/main" id="{251F2A47-1B7C-D4A1-35C9-781D50D0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896" y="3082521"/>
            <a:ext cx="938438" cy="938438"/>
          </a:xfrm>
          <a:prstGeom prst="rect">
            <a:avLst/>
          </a:prstGeom>
        </p:spPr>
      </p:pic>
      <p:pic>
        <p:nvPicPr>
          <p:cNvPr id="22" name="Grafik 22">
            <a:extLst>
              <a:ext uri="{FF2B5EF4-FFF2-40B4-BE49-F238E27FC236}">
                <a16:creationId xmlns:a16="http://schemas.microsoft.com/office/drawing/2014/main" id="{A0771D0C-016A-C56F-84BA-D9708CF4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795" y="1912381"/>
            <a:ext cx="978839" cy="8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616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</a:rPr>
              <a:t>PortfolioComponent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Komponente </a:t>
            </a:r>
            <a:r>
              <a:rPr lang="de-DE"/>
              <a:t>zur Verwaltung des Portfolios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028415"/>
              </p:ext>
            </p:extLst>
          </p:nvPr>
        </p:nvGraphicFramePr>
        <p:xfrm>
          <a:off x="370800" y="2418387"/>
          <a:ext cx="8820000" cy="2851540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&lt;app-portfolio&gt;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portfolio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portfolio.ts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portfolio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Siehe </a:t>
                      </a:r>
                      <a:r>
                        <a:rPr lang="de-DE" sz="1500" err="1"/>
                        <a:t>TradingComponent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</a:t>
                      </a:r>
                      <a:r>
                        <a:rPr lang="de-DE" sz="1500"/>
                        <a:t> wenn nicht angemeldet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 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(GET)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(PATCH)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Siehe </a:t>
                      </a:r>
                      <a:r>
                        <a:rPr lang="de-DE" sz="1500" err="1"/>
                        <a:t>TradingComponent</a:t>
                      </a:r>
                      <a:endParaRPr lang="de-DE" sz="150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 sz="1200">
              <a:solidFill>
                <a:srgbClr val="FFFFFF"/>
              </a:solidFill>
              <a:latin typeface="Cambria Math"/>
            </a:endParaRPr>
          </a:p>
        </p:txBody>
      </p:sp>
      <p:sp>
        <p:nvSpPr>
          <p:cNvPr id="15" name="_">
            <a:extLst>
              <a:ext uri="{FF2B5EF4-FFF2-40B4-BE49-F238E27FC236}">
                <a16:creationId xmlns:a16="http://schemas.microsoft.com/office/drawing/2014/main" id="{F6ED4885-C7FC-1515-6697-4DFDDB025839}"/>
              </a:ext>
            </a:extLst>
          </p:cNvPr>
          <p:cNvSpPr txBox="1"/>
          <p:nvPr/>
        </p:nvSpPr>
        <p:spPr>
          <a:xfrm>
            <a:off x="370799" y="5576674"/>
            <a:ext cx="8820000" cy="5463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/>
              <a:t>Um den Graphen zu testen bietet sich der User "</a:t>
            </a:r>
            <a:r>
              <a:rPr lang="de-DE" err="1"/>
              <a:t>showcase</a:t>
            </a:r>
            <a:r>
              <a:rPr lang="de-DE"/>
              <a:t>" mit "Password1" an.</a:t>
            </a:r>
          </a:p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(In diesem User ist bereits eine Historie verankert.</a:t>
            </a:r>
          </a:p>
        </p:txBody>
      </p:sp>
    </p:spTree>
    <p:extLst>
      <p:ext uri="{BB962C8B-B14F-4D97-AF65-F5344CB8AC3E}">
        <p14:creationId xmlns:p14="http://schemas.microsoft.com/office/powerpoint/2010/main" val="4151427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</a:rPr>
              <a:t>PortfolioComponent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  <p:pic>
        <p:nvPicPr>
          <p:cNvPr id="13" name="Grafik 1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EB0F74DE-62A1-343E-EB05-40F5CAEC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70" y="2296878"/>
            <a:ext cx="5256179" cy="3923351"/>
          </a:xfrm>
          <a:prstGeom prst="rect">
            <a:avLst/>
          </a:prstGeom>
        </p:spPr>
      </p:pic>
      <p:pic>
        <p:nvPicPr>
          <p:cNvPr id="15" name="Grafik 15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27CCADB9-4A51-87E9-97BF-CADCE3DB97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43" t="42845" r="1286" b="1362"/>
          <a:stretch/>
        </p:blipFill>
        <p:spPr>
          <a:xfrm>
            <a:off x="7921938" y="2544324"/>
            <a:ext cx="1903732" cy="4022319"/>
          </a:xfrm>
          <a:prstGeom prst="rect">
            <a:avLst/>
          </a:prstGeom>
        </p:spPr>
      </p:pic>
      <p:pic>
        <p:nvPicPr>
          <p:cNvPr id="16" name="Grafik 16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6528192C-D518-0738-CA10-EB1F668B3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" r="529" b="57874"/>
          <a:stretch/>
        </p:blipFill>
        <p:spPr>
          <a:xfrm>
            <a:off x="5960196" y="2564852"/>
            <a:ext cx="1865885" cy="32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52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</a:rPr>
              <a:t>MarketComponent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Komponente </a:t>
            </a:r>
            <a:r>
              <a:rPr lang="de-DE"/>
              <a:t>zum Handeln auf dem Marktplatz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696544"/>
              </p:ext>
            </p:extLst>
          </p:nvPr>
        </p:nvGraphicFramePr>
        <p:xfrm>
          <a:off x="370800" y="2418387"/>
          <a:ext cx="8820000" cy="2851540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market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market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market.ts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market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Siehe </a:t>
                      </a:r>
                      <a:r>
                        <a:rPr lang="de-DE" sz="1500" err="1"/>
                        <a:t>TradingComponent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</a:t>
                      </a:r>
                      <a:r>
                        <a:rPr lang="de-DE" sz="1500"/>
                        <a:t> wenn nicht angemeldet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market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 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(GET)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(PATCH)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Siehe </a:t>
                      </a:r>
                      <a:r>
                        <a:rPr lang="de-DE" sz="1500" err="1"/>
                        <a:t>TradingComponent</a:t>
                      </a:r>
                      <a:endParaRPr lang="de-DE" sz="150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 sz="1200">
              <a:solidFill>
                <a:srgbClr val="FFFFFF"/>
              </a:solidFill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791916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</a:rPr>
              <a:t>MarketComponent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37A91A2A-C607-E2EE-16C0-52B2D324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50" y="2063345"/>
            <a:ext cx="2156855" cy="4114800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4FF79033-28F8-A062-4AB2-7CA85AD07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71" y="2263995"/>
            <a:ext cx="6072220" cy="34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49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</a:rPr>
              <a:t>TradingDetailsComponent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5463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Komponente </a:t>
            </a:r>
            <a:r>
              <a:rPr lang="de-DE"/>
              <a:t>zum Anzeigen detaillierter Informationen zur Aktie und Abspeichern einer Notiz.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655232"/>
              </p:ext>
            </p:extLst>
          </p:nvPr>
        </p:nvGraphicFramePr>
        <p:xfrm>
          <a:off x="370800" y="2418387"/>
          <a:ext cx="8820000" cy="3496065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-details&gt;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-details/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trading-details.ts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endParaRPr lang="de-DE" sz="150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500" b="0" i="0" u="none" strike="noStrike" baseline="0" noProof="0">
                          <a:solidFill>
                            <a:srgbClr val="33322F"/>
                          </a:solidFill>
                          <a:latin typeface="Arial"/>
                        </a:rPr>
                        <a:t>Überprüfung Validität des Formulars; Überprüfung auf zugelassene Zeichen über regulären Ausdruck; </a:t>
                      </a:r>
                      <a:r>
                        <a:rPr lang="de-DE" sz="1500" b="0" i="0" u="none" strike="noStrike" baseline="0" noProof="0" err="1">
                          <a:solidFill>
                            <a:srgbClr val="33322F"/>
                          </a:solidFill>
                          <a:latin typeface="Arial"/>
                        </a:rPr>
                        <a:t>Sanitizing</a:t>
                      </a:r>
                      <a:r>
                        <a:rPr lang="de-DE" sz="1500" b="0" i="0" u="none" strike="noStrike" baseline="0" noProof="0">
                          <a:solidFill>
                            <a:srgbClr val="33322F"/>
                          </a:solidFill>
                          <a:latin typeface="Arial"/>
                        </a:rPr>
                        <a:t> / Säuberung des Textes</a:t>
                      </a:r>
                      <a:endParaRPr lang="de-DE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</a:t>
                      </a:r>
                      <a:r>
                        <a:rPr lang="de-DE" sz="1500"/>
                        <a:t> wenn nicht angemeldet, </a:t>
                      </a:r>
                      <a:r>
                        <a:rPr lang="de-DE" sz="15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market</a:t>
                      </a:r>
                      <a:r>
                        <a:rPr lang="de-DE" sz="15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 </a:t>
                      </a:r>
                      <a:r>
                        <a:rPr lang="de-DE" sz="1500" kern="1200" noProof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bei erfolgreichem Speichern einer Notiz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(GET)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Bei nicht zugelassenen Zeichen wird die "form" nicht abgeschickt. Fehler wird über "</a:t>
                      </a:r>
                      <a:r>
                        <a:rPr lang="de-DE" sz="1500" err="1"/>
                        <a:t>PageMixin</a:t>
                      </a:r>
                      <a:r>
                        <a:rPr lang="de-DE" sz="1500"/>
                        <a:t>" "</a:t>
                      </a:r>
                      <a:r>
                        <a:rPr lang="de-DE" sz="1500" err="1"/>
                        <a:t>showNotification</a:t>
                      </a:r>
                      <a:r>
                        <a:rPr lang="de-DE" sz="1500"/>
                        <a:t>" angezeigt und "</a:t>
                      </a:r>
                      <a:r>
                        <a:rPr lang="de-DE" sz="1500" err="1"/>
                        <a:t>textarea</a:t>
                      </a:r>
                      <a:r>
                        <a:rPr lang="de-DE" sz="1500"/>
                        <a:t>" wird rot umrandet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 sz="1200">
              <a:solidFill>
                <a:srgbClr val="FFFFFF"/>
              </a:solidFill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4230107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err="1">
                <a:solidFill>
                  <a:srgbClr val="4EC9B0"/>
                </a:solidFill>
                <a:latin typeface="Consolas"/>
                <a:cs typeface="Arial"/>
              </a:rPr>
              <a:t>TradingDetailsComponent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  <p:pic>
        <p:nvPicPr>
          <p:cNvPr id="9" name="Grafik 12">
            <a:extLst>
              <a:ext uri="{FF2B5EF4-FFF2-40B4-BE49-F238E27FC236}">
                <a16:creationId xmlns:a16="http://schemas.microsoft.com/office/drawing/2014/main" id="{0F424369-BCEF-D0AB-6584-AA623D57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75" y="2313681"/>
            <a:ext cx="4521200" cy="3743830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0AAAEC55-A7CA-0B3A-AB17-E2957A0F1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19" y="1544537"/>
            <a:ext cx="1963320" cy="486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89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AppFriendsComponent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de-DE" sz="1800"/>
              <a:t>Komponente </a:t>
            </a:r>
            <a:r>
              <a:rPr lang="de-DE"/>
              <a:t>zur Verwaltung und hinzufügen von Freunden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410723"/>
              </p:ext>
            </p:extLst>
          </p:nvPr>
        </p:nvGraphicFramePr>
        <p:xfrm>
          <a:off x="370800" y="2418387"/>
          <a:ext cx="8820000" cy="3334140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friends.ts</a:t>
                      </a:r>
                      <a:endParaRPr lang="de-DE" sz="1500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Username (erforderlich zum Senden einer Anfrage)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</a:t>
                      </a:r>
                      <a:r>
                        <a:rPr lang="de-DE" sz="1500"/>
                        <a:t> wenn nicht angemeldet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(GET)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accept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decline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delete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Anzeige einer Fehlermeldung durch 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&lt;div 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id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=“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feedback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“&gt;&lt;/div&gt;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026418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SecretAppComponent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44193A89-7C0B-AB5C-6FD8-20EB35B5D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0" y="2142980"/>
            <a:ext cx="7163280" cy="39696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Grafik 1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5109CEE0-FA9F-9E3F-7725-8BDB88188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80" y="2142980"/>
            <a:ext cx="1656721" cy="440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56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SecretAppComponent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5463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de-DE"/>
              <a:t>Das klassische </a:t>
            </a:r>
            <a:r>
              <a:rPr lang="de-DE" err="1"/>
              <a:t>Minesweeper</a:t>
            </a:r>
            <a:r>
              <a:rPr lang="de-DE"/>
              <a:t> in einer einfacheren Version implementiert als ein Minispiel um täglich die Chance auf Spielwährung zu haben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77221"/>
              </p:ext>
            </p:extLst>
          </p:nvPr>
        </p:nvGraphicFramePr>
        <p:xfrm>
          <a:off x="370800" y="2418387"/>
          <a:ext cx="8820000" cy="2155767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minesweeper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bigstockgobrr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minesweeper.ts</a:t>
                      </a:r>
                      <a:endParaRPr lang="de-DE" sz="1500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minesweeper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</a:t>
                      </a:r>
                      <a:r>
                        <a:rPr lang="de-DE" sz="1500"/>
                        <a:t> wenn nicht angemeldet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minesweeper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(GET)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minesweeper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restart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minesweeper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victory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964539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SecretAppComponent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44193A89-7C0B-AB5C-6FD8-20EB35B5D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0" y="2142980"/>
            <a:ext cx="7163280" cy="39696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Grafik 1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5109CEE0-FA9F-9E3F-7725-8BDB88188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080" y="2142980"/>
            <a:ext cx="1656721" cy="4406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628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Bereiche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Benutzerverwaltung</a:t>
            </a:r>
          </a:p>
        </p:txBody>
      </p:sp>
      <p:sp>
        <p:nvSpPr>
          <p:cNvPr id="8" name="_"/>
          <p:cNvSpPr txBox="1"/>
          <p:nvPr/>
        </p:nvSpPr>
        <p:spPr>
          <a:xfrm>
            <a:off x="370800" y="2115975"/>
            <a:ext cx="8820000" cy="17004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59410" indent="-269875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r>
              <a:rPr lang="de-DE" sz="1800"/>
              <a:t>Registrieren</a:t>
            </a:r>
            <a:endParaRPr lang="de-DE"/>
          </a:p>
          <a:p>
            <a:pPr marL="359410" indent="-269875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 sz="1800"/>
              <a:t>Anmelden</a:t>
            </a:r>
            <a:endParaRPr lang="de-DE" sz="1800">
              <a:cs typeface="Arial"/>
            </a:endParaRPr>
          </a:p>
          <a:p>
            <a:pPr marL="359410" indent="-269875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 sz="1800"/>
              <a:t>Passwort </a:t>
            </a:r>
            <a:r>
              <a:rPr lang="de-DE"/>
              <a:t>zurücksetzen</a:t>
            </a:r>
            <a:endParaRPr lang="de-DE" sz="1800">
              <a:cs typeface="Arial"/>
            </a:endParaRPr>
          </a:p>
          <a:p>
            <a:pPr marL="359410" indent="-269875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 sz="1800"/>
              <a:t>Abmelden</a:t>
            </a:r>
            <a:r>
              <a:rPr lang="de-DE"/>
              <a:t> --&gt; Anwendung bewerten</a:t>
            </a:r>
            <a:endParaRPr lang="de-DE" sz="1800">
              <a:cs typeface="Arial"/>
            </a:endParaRPr>
          </a:p>
          <a:p>
            <a:pPr marL="359410" indent="-269875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 sz="1800" err="1"/>
              <a:t>Deregistrieren</a:t>
            </a:r>
            <a:r>
              <a:rPr lang="de-DE" sz="1800"/>
              <a:t> (nur API-Server, kein UI)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 err="1">
                <a:solidFill>
                  <a:srgbClr val="FFFFFF"/>
                </a:solidFill>
              </a:rPr>
              <a:t>Lakzan</a:t>
            </a:r>
            <a:r>
              <a:rPr lang="de-DE" sz="1200">
                <a:solidFill>
                  <a:srgbClr val="FFFFFF"/>
                </a:solidFill>
              </a:rPr>
              <a:t> Nathan</a:t>
            </a:r>
            <a:endParaRPr lang="de-DE" sz="1200">
              <a:solidFill>
                <a:srgbClr val="FFFFFF"/>
              </a:solidFill>
              <a:latin typeface="Cambria Math"/>
            </a:endParaRPr>
          </a:p>
        </p:txBody>
      </p:sp>
      <p:sp>
        <p:nvSpPr>
          <p:cNvPr id="3" name="_">
            <a:extLst>
              <a:ext uri="{FF2B5EF4-FFF2-40B4-BE49-F238E27FC236}">
                <a16:creationId xmlns:a16="http://schemas.microsoft.com/office/drawing/2014/main" id="{796E0983-143A-E042-2357-A8F06186876E}"/>
              </a:ext>
            </a:extLst>
          </p:cNvPr>
          <p:cNvSpPr txBox="1"/>
          <p:nvPr/>
        </p:nvSpPr>
        <p:spPr>
          <a:xfrm>
            <a:off x="518966" y="3946954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  <a:cs typeface="Arial"/>
              </a:rPr>
              <a:t>Nachrichtenseite</a:t>
            </a:r>
          </a:p>
        </p:txBody>
      </p:sp>
      <p:sp>
        <p:nvSpPr>
          <p:cNvPr id="5" name="_">
            <a:extLst>
              <a:ext uri="{FF2B5EF4-FFF2-40B4-BE49-F238E27FC236}">
                <a16:creationId xmlns:a16="http://schemas.microsoft.com/office/drawing/2014/main" id="{F760DCAA-B5C9-BDC4-E88F-4E4A0C60CFE5}"/>
              </a:ext>
            </a:extLst>
          </p:cNvPr>
          <p:cNvSpPr txBox="1"/>
          <p:nvPr/>
        </p:nvSpPr>
        <p:spPr>
          <a:xfrm>
            <a:off x="370799" y="4258201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59410" indent="-269875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r>
              <a:rPr lang="de-DE" dirty="0">
                <a:cs typeface="Arial"/>
              </a:rPr>
              <a:t>Aktuellste Market Nachrichten</a:t>
            </a:r>
            <a:endParaRPr lang="de-DE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79272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AppFriendsComponent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de-DE" sz="1800"/>
              <a:t>Komponente </a:t>
            </a:r>
            <a:r>
              <a:rPr lang="de-DE"/>
              <a:t>zur Verwaltung und hinzufügen von Freunden</a:t>
            </a:r>
            <a:endParaRPr lang="de-DE" sz="1800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358257"/>
              </p:ext>
            </p:extLst>
          </p:nvPr>
        </p:nvGraphicFramePr>
        <p:xfrm>
          <a:off x="370800" y="2418387"/>
          <a:ext cx="8820000" cy="3334140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friends.ts</a:t>
                      </a:r>
                      <a:endParaRPr lang="de-DE" sz="1500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33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Eingabevalidierung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Username (erforderlich zum Senden einer Anfrage)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</a:t>
                      </a:r>
                      <a:r>
                        <a:rPr lang="de-DE" sz="1500"/>
                        <a:t> wenn nicht angemeldet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(GET)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accept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decline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delete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(POST)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/>
                        <a:t>Anzeige einer Fehlermeldung durch 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&lt;div 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id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=“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feedback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“&gt;&lt;/div&gt;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106782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Pages: </a:t>
            </a:r>
            <a:r>
              <a:rPr lang="de-DE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AppFriendsComponent</a:t>
            </a:r>
            <a:endParaRPr lang="de-DE" err="1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  <p:pic>
        <p:nvPicPr>
          <p:cNvPr id="5" name="Grafik 4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907FF257-F443-E974-FB7C-C33B17072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1" y="2142980"/>
            <a:ext cx="7135952" cy="35902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Grafik 13" descr="Ein Bild, das Text, Screenshot, Software, Design enthält.&#10;&#10;Automatisch generierte Beschreibung">
            <a:extLst>
              <a:ext uri="{FF2B5EF4-FFF2-40B4-BE49-F238E27FC236}">
                <a16:creationId xmlns:a16="http://schemas.microsoft.com/office/drawing/2014/main" id="{072A46CE-F216-05CF-9303-E256276FE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17" y="2142980"/>
            <a:ext cx="1645464" cy="43403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7074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err="1"/>
              <a:t>Component</a:t>
            </a:r>
            <a:r>
              <a:rPr lang="de-DE"/>
              <a:t>: </a:t>
            </a:r>
            <a:r>
              <a:rPr lang="de-DE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AppHeader</a:t>
            </a:r>
            <a:endParaRPr lang="de-DE" err="1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5486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800"/>
              <a:t>Allgemein verwendbarer Header einer Anwendung mit Titel</a:t>
            </a:r>
            <a:r>
              <a:rPr lang="de-DE"/>
              <a:t> und Menüpunkten.</a:t>
            </a:r>
            <a:r>
              <a:rPr lang="de-DE" sz="1800"/>
              <a:t> </a:t>
            </a:r>
            <a:br>
              <a:rPr lang="de-DE"/>
            </a:br>
            <a:r>
              <a:rPr lang="de-DE" sz="1800"/>
              <a:t>Bei geringen Bildschirmbreiten wird ein Burger-Menü angezeigt.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882031"/>
              </p:ext>
            </p:extLst>
          </p:nvPr>
        </p:nvGraphicFramePr>
        <p:xfrm>
          <a:off x="370800" y="2418387"/>
          <a:ext cx="8820000" cy="674880"/>
        </p:xfrm>
        <a:graphic>
          <a:graphicData uri="http://schemas.openxmlformats.org/drawingml/2006/table">
            <a:tbl>
              <a:tblPr/>
              <a:tblGrid>
                <a:gridCol w="14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&lt;app-header&gt;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header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header.ts</a:t>
                      </a:r>
                      <a:endParaRPr lang="de-DE" sz="1400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_"/>
          <p:cNvSpPr txBox="1"/>
          <p:nvPr/>
        </p:nvSpPr>
        <p:spPr>
          <a:xfrm>
            <a:off x="370800" y="3358012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Externe Properties</a:t>
            </a:r>
          </a:p>
        </p:txBody>
      </p:sp>
      <p:graphicFrame>
        <p:nvGraphicFramePr>
          <p:cNvPr id="10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515503"/>
              </p:ext>
            </p:extLst>
          </p:nvPr>
        </p:nvGraphicFramePr>
        <p:xfrm>
          <a:off x="370800" y="3796467"/>
          <a:ext cx="8820000" cy="674880"/>
        </p:xfrm>
        <a:graphic>
          <a:graphicData uri="http://schemas.openxmlformats.org/drawingml/2006/table">
            <a:tbl>
              <a:tblPr/>
              <a:tblGrid>
                <a:gridCol w="14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title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Anzuzeigender Titel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1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2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258933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AppHeader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  <p:pic>
        <p:nvPicPr>
          <p:cNvPr id="5" name="Grafik 4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B701EBF9-224F-3EED-D858-B9E31B026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1"/>
          <a:stretch/>
        </p:blipFill>
        <p:spPr>
          <a:xfrm>
            <a:off x="180000" y="2146161"/>
            <a:ext cx="9190800" cy="3774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Grafik 13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FCF9CDD4-4B99-19D8-A331-C9336E9BE6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99"/>
          <a:stretch/>
        </p:blipFill>
        <p:spPr>
          <a:xfrm>
            <a:off x="2124843" y="2918783"/>
            <a:ext cx="3231518" cy="5624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Grafik 1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4AA7D57E-0879-5E08-166A-B737424C24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28"/>
          <a:stretch/>
        </p:blipFill>
        <p:spPr>
          <a:xfrm>
            <a:off x="6139282" y="2918783"/>
            <a:ext cx="3231518" cy="24121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51081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AppLeaderboardComponent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548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de-DE" sz="1800"/>
              <a:t>Komponente mit Überschrift und einem Formular für die Eingabe der zum Registrieren erforderlichen Angaben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40713"/>
              </p:ext>
            </p:extLst>
          </p:nvPr>
        </p:nvGraphicFramePr>
        <p:xfrm>
          <a:off x="370800" y="2418387"/>
          <a:ext cx="8820000" cy="2141734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leaderboard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leaderboard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leaderboard.ts</a:t>
                      </a:r>
                      <a:endParaRPr lang="de-DE" sz="1500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leaderboard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</a:t>
                      </a:r>
                      <a:r>
                        <a:rPr lang="de-DE" sz="1500"/>
                        <a:t> wenn nicht angemeldet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minesweeper</a:t>
                      </a:r>
                      <a:r>
                        <a:rPr lang="de-DE" sz="1500"/>
                        <a:t> bei einem Klick auf “</a:t>
                      </a:r>
                      <a:r>
                        <a:rPr lang="de-DE" sz="1500" err="1"/>
                        <a:t>need</a:t>
                      </a:r>
                      <a:r>
                        <a:rPr lang="de-DE" sz="1500"/>
                        <a:t> cash?“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API-Server-Endpunkte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leaderboard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lastWeek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(GET)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leaderboard</a:t>
                      </a:r>
                      <a:r>
                        <a:rPr lang="de-DE" sz="15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5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lastDay</a:t>
                      </a:r>
                      <a:r>
                        <a:rPr lang="de-DE" sz="1500"/>
                        <a:t> </a:t>
                      </a:r>
                      <a:r>
                        <a:rPr lang="de-DE" sz="150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(GET)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5494603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AppLeaderboardComponent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 – Weekly Trading Profit </a:t>
            </a:r>
            <a:r>
              <a:rPr lang="de-DE" sz="2100" err="1">
                <a:solidFill>
                  <a:schemeClr val="accent1"/>
                </a:solidFill>
              </a:rPr>
              <a:t>Leaderboard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  <p:pic>
        <p:nvPicPr>
          <p:cNvPr id="5" name="Grafik 4" descr="Ein Bild, das Text, Screenshot, Cartoon enthält.&#10;&#10;Automatisch generierte Beschreibung">
            <a:extLst>
              <a:ext uri="{FF2B5EF4-FFF2-40B4-BE49-F238E27FC236}">
                <a16:creationId xmlns:a16="http://schemas.microsoft.com/office/drawing/2014/main" id="{D1AFD602-7042-21A5-B2F7-DB27F9A78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0" y="2142980"/>
            <a:ext cx="6445280" cy="3242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Grafik 13" descr="Ein Bild, das Text, Elektronik, Compact Disc, Screenshot enthält.&#10;&#10;Automatisch generierte Beschreibung">
            <a:extLst>
              <a:ext uri="{FF2B5EF4-FFF2-40B4-BE49-F238E27FC236}">
                <a16:creationId xmlns:a16="http://schemas.microsoft.com/office/drawing/2014/main" id="{8548A135-D8FB-8F7D-7208-61DF012E8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58" y="2142980"/>
            <a:ext cx="1948942" cy="41490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1750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</a:t>
            </a:r>
            <a:r>
              <a:rPr lang="de-DE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AppLeaderboardComponent</a:t>
            </a:r>
            <a:endParaRPr lang="de-DE" b="0" err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 – Daily Trading Profit </a:t>
            </a:r>
            <a:r>
              <a:rPr lang="de-DE" sz="2100" err="1">
                <a:solidFill>
                  <a:schemeClr val="accent1"/>
                </a:solidFill>
              </a:rPr>
              <a:t>Leaderboard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  <p:pic>
        <p:nvPicPr>
          <p:cNvPr id="5" name="Grafik 4" descr="Ein Bild, das Screenshot, Text, Design enthält.&#10;&#10;Automatisch generierte Beschreibung">
            <a:extLst>
              <a:ext uri="{FF2B5EF4-FFF2-40B4-BE49-F238E27FC236}">
                <a16:creationId xmlns:a16="http://schemas.microsoft.com/office/drawing/2014/main" id="{065F1AD9-8D29-9013-7F63-A3A13AFED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86" y="2142980"/>
            <a:ext cx="6583914" cy="33022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Grafik 8" descr="Ein Bild, das Text, Screenshot, Kreis, Design enthält.&#10;&#10;Automatisch generierte Beschreibung">
            <a:extLst>
              <a:ext uri="{FF2B5EF4-FFF2-40B4-BE49-F238E27FC236}">
                <a16:creationId xmlns:a16="http://schemas.microsoft.com/office/drawing/2014/main" id="{6BFC24EA-A860-CDE8-D7CD-77B689ADE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78" y="2141501"/>
            <a:ext cx="2035744" cy="433387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2483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Profil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Accountübersicht; Gliederung in Unterabschnitte für Teile der Informationen.</a:t>
            </a:r>
            <a:endParaRPr lang="de-DE" sz="1800">
              <a:cs typeface="Arial"/>
            </a:endParaRP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817225"/>
              </p:ext>
            </p:extLst>
          </p:nvPr>
        </p:nvGraphicFramePr>
        <p:xfrm>
          <a:off x="370800" y="2418387"/>
          <a:ext cx="8820000" cy="1687198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&lt;user-profile&gt;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/user-profile/user-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profile.ts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profile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Anzeigen von Fehlern mittels 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NotificationComponent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60700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transactions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 bei Nutzerinteraktion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604983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_">
            <a:extLst>
              <a:ext uri="{FF2B5EF4-FFF2-40B4-BE49-F238E27FC236}">
                <a16:creationId xmlns:a16="http://schemas.microsoft.com/office/drawing/2014/main" id="{648ADB15-D235-C2EA-3945-84657EAB76F5}"/>
              </a:ext>
            </a:extLst>
          </p:cNvPr>
          <p:cNvSpPr txBox="1"/>
          <p:nvPr/>
        </p:nvSpPr>
        <p:spPr>
          <a:xfrm>
            <a:off x="370800" y="4392155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  <a:cs typeface="Arial"/>
              </a:rPr>
              <a:t>Events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26D77F-1190-6D0A-B767-32A40C2A8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099669"/>
              </p:ext>
            </p:extLst>
          </p:nvPr>
        </p:nvGraphicFramePr>
        <p:xfrm>
          <a:off x="353875" y="5219810"/>
          <a:ext cx="8634301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2496459333"/>
                    </a:ext>
                  </a:extLst>
                </a:gridCol>
                <a:gridCol w="6795976">
                  <a:extLst>
                    <a:ext uri="{9D8B030D-6E8A-4147-A177-3AD203B41FA5}">
                      <a16:colId xmlns:a16="http://schemas.microsoft.com/office/drawing/2014/main" val="3360110663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fontAlgn="base"/>
                      <a:r>
                        <a:rPr lang="de-DE" sz="1600">
                          <a:effectLst/>
                        </a:rPr>
                        <a:t>Name​</a:t>
                      </a:r>
                      <a:endParaRPr lang="de-DE">
                        <a:solidFill>
                          <a:srgbClr val="33322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600">
                          <a:effectLst/>
                        </a:rPr>
                        <a:t>Erläuterung​</a:t>
                      </a:r>
                      <a:endParaRPr lang="de-DE">
                        <a:solidFill>
                          <a:srgbClr val="33322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404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 err="1">
                          <a:effectLst/>
                        </a:rPr>
                        <a:t>submit-req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>
                          <a:effectLst/>
                        </a:rPr>
                        <a:t>Änderungsanfrage, Bestätigung steht noch aus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83607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 err="1">
                          <a:effectLst/>
                        </a:rPr>
                        <a:t>submit-suc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>
                          <a:effectLst/>
                        </a:rPr>
                        <a:t>Änderungsanfrage bestätigt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75558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fontAlgn="base"/>
                      <a:r>
                        <a:rPr lang="de-DE" sz="1600" err="1">
                          <a:effectLst/>
                        </a:rPr>
                        <a:t>submit-err</a:t>
                      </a:r>
                      <a:endParaRPr lang="de-DE" sz="1400" err="1"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err="1"/>
                        <a:t>Änderungsanfrage</a:t>
                      </a:r>
                      <a:r>
                        <a:rPr lang="en-US" sz="1600"/>
                        <a:t> </a:t>
                      </a:r>
                      <a:r>
                        <a:rPr lang="en-US" sz="1600" err="1"/>
                        <a:t>abgelehnt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126195"/>
                  </a:ext>
                </a:extLst>
              </a:tr>
            </a:tbl>
          </a:graphicData>
        </a:graphic>
      </p:graphicFrame>
      <p:sp>
        <p:nvSpPr>
          <p:cNvPr id="16" name="_">
            <a:extLst>
              <a:ext uri="{FF2B5EF4-FFF2-40B4-BE49-F238E27FC236}">
                <a16:creationId xmlns:a16="http://schemas.microsoft.com/office/drawing/2014/main" id="{1928C7FB-D56A-A202-4400-029EC0FF2715}"/>
              </a:ext>
            </a:extLst>
          </p:cNvPr>
          <p:cNvSpPr txBox="1"/>
          <p:nvPr/>
        </p:nvSpPr>
        <p:spPr>
          <a:xfrm>
            <a:off x="370799" y="4817474"/>
            <a:ext cx="8820000" cy="2582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1600">
                <a:cs typeface="Arial"/>
              </a:rPr>
              <a:t>Alle Teilkomponenten des Profils nutzen gleichnamige Events um Updates zu kommunizieren</a:t>
            </a:r>
          </a:p>
        </p:txBody>
      </p:sp>
    </p:spTree>
    <p:extLst>
      <p:ext uri="{BB962C8B-B14F-4D97-AF65-F5344CB8AC3E}">
        <p14:creationId xmlns:p14="http://schemas.microsoft.com/office/powerpoint/2010/main" val="1748156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Profil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24F5AF-0BE1-CDF7-25C1-CAEE91E1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03" y="2024743"/>
            <a:ext cx="1900308" cy="4114800"/>
          </a:xfrm>
          <a:prstGeom prst="rect">
            <a:avLst/>
          </a:prstGeom>
        </p:spPr>
      </p:pic>
      <p:pic>
        <p:nvPicPr>
          <p:cNvPr id="5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0991EE6-933E-5D64-13C7-2FE7E1520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4" y="2019359"/>
            <a:ext cx="6798128" cy="33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98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Profil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Teilbereich des Profils zur Verwaltung des Profilbilds.</a:t>
            </a:r>
            <a:endParaRPr lang="de-DE" sz="1800">
              <a:cs typeface="Arial"/>
            </a:endParaRP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75423"/>
              </p:ext>
            </p:extLst>
          </p:nvPr>
        </p:nvGraphicFramePr>
        <p:xfrm>
          <a:off x="370800" y="2418387"/>
          <a:ext cx="8820000" cy="1349759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&lt;user-profile-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avatar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/user-profile/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avatar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avatar.ts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profile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Anzeige in Elternkomponente mittels 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NotificationComponent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418351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44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Bereiche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Trading</a:t>
            </a:r>
            <a:endParaRPr lang="de-DE">
              <a:solidFill>
                <a:schemeClr val="accent1"/>
              </a:solidFill>
            </a:endParaRPr>
          </a:p>
        </p:txBody>
      </p:sp>
      <p:sp>
        <p:nvSpPr>
          <p:cNvPr id="8" name="_"/>
          <p:cNvSpPr txBox="1"/>
          <p:nvPr/>
        </p:nvSpPr>
        <p:spPr>
          <a:xfrm>
            <a:off x="370800" y="2115975"/>
            <a:ext cx="8820000" cy="44961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89535">
              <a:lnSpc>
                <a:spcPts val="2200"/>
              </a:lnSpc>
              <a:buClr>
                <a:schemeClr val="accent1"/>
              </a:buClr>
            </a:pPr>
            <a:r>
              <a:rPr lang="de-DE" sz="1400">
                <a:solidFill>
                  <a:schemeClr val="bg2"/>
                </a:solidFill>
                <a:cs typeface="Arial"/>
              </a:rPr>
              <a:t>Portfolio und Market ermöglichen beide das Trading, sodass von beiden Bereichen aus Aktien gekauft und verkauft werden können.</a:t>
            </a:r>
            <a:br>
              <a:rPr lang="de-DE" sz="1400">
                <a:cs typeface="Arial"/>
              </a:rPr>
            </a:br>
            <a:endParaRPr lang="de-DE" sz="1600">
              <a:solidFill>
                <a:schemeClr val="bg2"/>
              </a:solidFill>
              <a:cs typeface="Arial"/>
            </a:endParaRPr>
          </a:p>
          <a:p>
            <a:pPr marL="359410" indent="-269875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r>
              <a:rPr lang="de-DE">
                <a:solidFill>
                  <a:schemeClr val="accent1"/>
                </a:solidFill>
              </a:rPr>
              <a:t>Portfolio</a:t>
            </a:r>
            <a:endParaRPr lang="de-DE">
              <a:solidFill>
                <a:schemeClr val="accent1"/>
              </a:solidFill>
              <a:cs typeface="Arial"/>
            </a:endParaRPr>
          </a:p>
          <a:p>
            <a:pPr marL="816610" lvl="1" indent="-269875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r>
              <a:rPr lang="de-DE" sz="1600">
                <a:solidFill>
                  <a:srgbClr val="33322F"/>
                </a:solidFill>
                <a:cs typeface="Arial"/>
              </a:rPr>
              <a:t>Übersicht der Aktien im Portfolio</a:t>
            </a:r>
          </a:p>
          <a:p>
            <a:pPr marL="816610" lvl="1" indent="-269875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r>
              <a:rPr lang="de-DE" sz="1600">
                <a:solidFill>
                  <a:srgbClr val="33322F"/>
                </a:solidFill>
                <a:cs typeface="Arial"/>
              </a:rPr>
              <a:t>Graph, der die Perfomance der letzten 20 Tage anzeigt (in denen eine Transaktion stattfand)</a:t>
            </a:r>
          </a:p>
          <a:p>
            <a:pPr marL="816610" lvl="1" indent="-269875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r>
              <a:rPr lang="de-DE" sz="1600">
                <a:solidFill>
                  <a:srgbClr val="33322F"/>
                </a:solidFill>
                <a:cs typeface="Arial"/>
              </a:rPr>
              <a:t>Kreisdiagramm, das interaktiv die Verteilung im Aktienportfolio anzeigt</a:t>
            </a:r>
            <a:br>
              <a:rPr lang="de-DE" sz="1600">
                <a:cs typeface="Arial"/>
              </a:rPr>
            </a:br>
            <a:endParaRPr lang="de-DE" sz="1600">
              <a:solidFill>
                <a:srgbClr val="33322F"/>
              </a:solidFill>
              <a:cs typeface="Arial"/>
            </a:endParaRPr>
          </a:p>
          <a:p>
            <a:pPr marL="359410" indent="-269875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r>
              <a:rPr lang="de-DE">
                <a:solidFill>
                  <a:schemeClr val="accent1"/>
                </a:solidFill>
                <a:cs typeface="Arial"/>
              </a:rPr>
              <a:t>Market</a:t>
            </a:r>
          </a:p>
          <a:p>
            <a:pPr marL="816610" lvl="1" indent="-269875">
              <a:lnSpc>
                <a:spcPts val="2200"/>
              </a:lnSpc>
              <a:buClr>
                <a:srgbClr val="015999"/>
              </a:buClr>
              <a:buFont typeface="Wingdings,Sans-Serif"/>
              <a:buChar char="§"/>
            </a:pPr>
            <a:r>
              <a:rPr lang="de-DE" sz="1600">
                <a:solidFill>
                  <a:srgbClr val="33322F"/>
                </a:solidFill>
                <a:cs typeface="Arial"/>
              </a:rPr>
              <a:t>Marktplatz in der alle angebotenen Unternehmen/Aktien gelistet sind</a:t>
            </a:r>
            <a:br>
              <a:rPr lang="de-DE" sz="1600">
                <a:cs typeface="Arial"/>
              </a:rPr>
            </a:br>
            <a:endParaRPr lang="de-DE" sz="1600">
              <a:cs typeface="Arial"/>
            </a:endParaRPr>
          </a:p>
          <a:p>
            <a:pPr marL="359410" indent="-269875">
              <a:lnSpc>
                <a:spcPts val="2200"/>
              </a:lnSpc>
              <a:buFont typeface="Wingdings,Sans-Serif"/>
              <a:buChar char="§"/>
            </a:pPr>
            <a:r>
              <a:rPr lang="de-DE">
                <a:solidFill>
                  <a:schemeClr val="accent1"/>
                </a:solidFill>
                <a:cs typeface="Arial"/>
              </a:rPr>
              <a:t>Trading-Details</a:t>
            </a:r>
            <a:endParaRPr lang="en-US">
              <a:solidFill>
                <a:schemeClr val="accent1"/>
              </a:solidFill>
              <a:cs typeface="Arial"/>
            </a:endParaRPr>
          </a:p>
          <a:p>
            <a:pPr marL="816610" lvl="1" indent="-269875">
              <a:lnSpc>
                <a:spcPts val="2200"/>
              </a:lnSpc>
              <a:buFont typeface="Wingdings,Sans-Serif"/>
              <a:buChar char="§"/>
            </a:pPr>
            <a:r>
              <a:rPr lang="de-DE" sz="1600">
                <a:cs typeface="Arial"/>
              </a:rPr>
              <a:t>Detaillierte Informationen über die Aktie. Textfeld zum Abspeichern einer Notiz</a:t>
            </a:r>
            <a:endParaRPr lang="de-DE">
              <a:cs typeface="Arial"/>
            </a:endParaRPr>
          </a:p>
          <a:p>
            <a:pPr marL="816610" lvl="1" indent="-269875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endParaRPr lang="de-DE">
              <a:cs typeface="Arial"/>
            </a:endParaRPr>
          </a:p>
          <a:p>
            <a:pPr marL="816610" lvl="1" indent="-269875">
              <a:lnSpc>
                <a:spcPts val="2200"/>
              </a:lnSpc>
              <a:buClr>
                <a:schemeClr val="accent1"/>
              </a:buClr>
              <a:buFont typeface="Wingdings"/>
              <a:buChar char="§"/>
            </a:pPr>
            <a:endParaRPr lang="de-DE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</a:rPr>
              <a:t>Alexander Schellenberg</a:t>
            </a:r>
          </a:p>
        </p:txBody>
      </p:sp>
    </p:spTree>
    <p:extLst>
      <p:ext uri="{BB962C8B-B14F-4D97-AF65-F5344CB8AC3E}">
        <p14:creationId xmlns:p14="http://schemas.microsoft.com/office/powerpoint/2010/main" val="3675060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Profil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D6B6FD8-F11B-1A18-27CE-949A36D3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05" y="2021388"/>
            <a:ext cx="7367391" cy="1834019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C894BF63-787D-FC24-380F-8E2FD1066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05" y="3954475"/>
            <a:ext cx="3442569" cy="25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6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Profil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Teilbereich des Profils zur Verwaltung allgemeiner Nutzerdaten.</a:t>
            </a:r>
            <a:endParaRPr lang="de-DE" sz="1800">
              <a:cs typeface="Arial"/>
            </a:endParaRP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555040"/>
              </p:ext>
            </p:extLst>
          </p:nvPr>
        </p:nvGraphicFramePr>
        <p:xfrm>
          <a:off x="370800" y="2418387"/>
          <a:ext cx="8820000" cy="1349759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&lt;user-profile-details&gt;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/user-profile/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profile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Fehlertext unterhalb- und Umrandung der Eingabefelder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55930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501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Profil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97B747A-EB83-8D1A-236A-862D051C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05" y="2022069"/>
            <a:ext cx="5958213" cy="237544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F1876B7-F2C7-B537-7039-66C085B10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605" y="2015814"/>
            <a:ext cx="3035473" cy="27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4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Norman Lahme-Hütig   |   Web Engineering und IT-Sicherheit (2023)   |   3 Web-Client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Profil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/>
              <a:t>Teilbereich des Profils zur Verwaltung des Passworts.</a:t>
            </a:r>
            <a:endParaRPr lang="de-DE" sz="1800">
              <a:cs typeface="Arial"/>
            </a:endParaRP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34585"/>
              </p:ext>
            </p:extLst>
          </p:nvPr>
        </p:nvGraphicFramePr>
        <p:xfrm>
          <a:off x="370800" y="2418387"/>
          <a:ext cx="8820000" cy="1687199"/>
        </p:xfrm>
        <a:graphic>
          <a:graphicData uri="http://schemas.openxmlformats.org/drawingml/2006/table">
            <a:tbl>
              <a:tblPr/>
              <a:tblGrid>
                <a:gridCol w="25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&lt;user-profile-password&gt;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/user-profile/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password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password.ts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profile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de-DE" sz="1600" err="1">
                          <a:solidFill>
                            <a:schemeClr val="accent1"/>
                          </a:solidFill>
                        </a:rPr>
                        <a:t>users</a:t>
                      </a: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/</a:t>
                      </a:r>
                      <a:r>
                        <a:rPr lang="de-DE" sz="1600" err="1">
                          <a:solidFill>
                            <a:schemeClr val="accent1"/>
                          </a:solidFill>
                        </a:rPr>
                        <a:t>sign</a:t>
                      </a: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-in bei erfolgreicher Änderung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Fehlerbehandlung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Fehlertext unterhalb- und Umrandung der Eingabefelder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722619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Arial"/>
                <a:cs typeface="Arial"/>
              </a:rPr>
              <a:t>Nico </a:t>
            </a:r>
            <a:r>
              <a:rPr lang="de-DE" sz="1200" err="1">
                <a:solidFill>
                  <a:srgbClr val="FFFFFF"/>
                </a:solidFill>
                <a:latin typeface="Arial"/>
                <a:cs typeface="Arial"/>
              </a:rPr>
              <a:t>Pareigis</a:t>
            </a:r>
          </a:p>
        </p:txBody>
      </p:sp>
    </p:spTree>
    <p:extLst>
      <p:ext uri="{BB962C8B-B14F-4D97-AF65-F5344CB8AC3E}">
        <p14:creationId xmlns:p14="http://schemas.microsoft.com/office/powerpoint/2010/main" val="4189473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Profil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13803D4-EDCA-E487-1224-939B641DD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05" y="2016718"/>
            <a:ext cx="6260926" cy="2073002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FE1A6FB-9F97-6476-6BF1-61D8B559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879" y="2015279"/>
            <a:ext cx="2743200" cy="24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05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Transaktionsübersicht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5463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Seitenweise Ansicht aller Transaktionen des Benutzers; Detailansicht zu den einzelnen Transaktionen.</a:t>
            </a:r>
            <a:endParaRPr lang="de-DE" sz="1800">
              <a:cs typeface="Arial"/>
            </a:endParaRP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51592"/>
              </p:ext>
            </p:extLst>
          </p:nvPr>
        </p:nvGraphicFramePr>
        <p:xfrm>
          <a:off x="360361" y="2637592"/>
          <a:ext cx="9686376" cy="1349760"/>
        </p:xfrm>
        <a:graphic>
          <a:graphicData uri="http://schemas.openxmlformats.org/drawingml/2006/table">
            <a:tbl>
              <a:tblPr/>
              <a:tblGrid>
                <a:gridCol w="2767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8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&lt;transaction-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history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/transaction-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history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/transaction-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history.ts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URL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transactions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Navigation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Seitenweise Ansicht mit Steuerknöpfen, </a:t>
                      </a:r>
                      <a:r>
                        <a:rPr lang="de-DE" sz="1600" err="1">
                          <a:solidFill>
                            <a:schemeClr val="accent1"/>
                          </a:solidFill>
                        </a:rPr>
                        <a:t>Pagination</a:t>
                      </a: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 auf Serverseite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Arial"/>
                <a:cs typeface="Arial"/>
              </a:rPr>
              <a:t>Nico </a:t>
            </a:r>
            <a:r>
              <a:rPr lang="de-DE" sz="1200" err="1">
                <a:solidFill>
                  <a:srgbClr val="FFFFFF"/>
                </a:solidFill>
                <a:latin typeface="Arial"/>
                <a:cs typeface="Arial"/>
              </a:rPr>
              <a:t>Pareigis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35147-2D4F-CB2E-E25C-E8277EC295D2}"/>
              </a:ext>
            </a:extLst>
          </p:cNvPr>
          <p:cNvSpPr txBox="1"/>
          <p:nvPr/>
        </p:nvSpPr>
        <p:spPr>
          <a:xfrm>
            <a:off x="532356" y="4686821"/>
            <a:ext cx="11299504" cy="612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>
                <a:cs typeface="Arial"/>
              </a:rPr>
              <a:t>Die </a:t>
            </a:r>
            <a:r>
              <a:rPr lang="en-US" sz="1600" err="1">
                <a:cs typeface="Arial"/>
              </a:rPr>
              <a:t>Transaktionen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werden</a:t>
            </a:r>
            <a:r>
              <a:rPr lang="en-US" sz="1600">
                <a:cs typeface="Arial"/>
              </a:rPr>
              <a:t> auf </a:t>
            </a:r>
            <a:r>
              <a:rPr lang="en-US" sz="1600" err="1">
                <a:cs typeface="Arial"/>
              </a:rPr>
              <a:t>Serverseite</a:t>
            </a:r>
            <a:r>
              <a:rPr lang="en-US" sz="1600">
                <a:cs typeface="Arial"/>
              </a:rPr>
              <a:t> in Seiten </a:t>
            </a:r>
            <a:r>
              <a:rPr lang="en-US" sz="1600" err="1">
                <a:cs typeface="Arial"/>
              </a:rPr>
              <a:t>geteilt</a:t>
            </a:r>
            <a:r>
              <a:rPr lang="en-US" sz="1600">
                <a:cs typeface="Arial"/>
              </a:rPr>
              <a:t>, der Client </a:t>
            </a:r>
            <a:r>
              <a:rPr lang="en-US" sz="1600" err="1">
                <a:cs typeface="Arial"/>
              </a:rPr>
              <a:t>erhält</a:t>
            </a:r>
            <a:r>
              <a:rPr lang="en-US" sz="1600">
                <a:cs typeface="Arial"/>
              </a:rPr>
              <a:t> pro </a:t>
            </a:r>
            <a:r>
              <a:rPr lang="en-US" sz="1600" err="1">
                <a:cs typeface="Arial"/>
              </a:rPr>
              <a:t>Aufruf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nur</a:t>
            </a:r>
            <a:r>
              <a:rPr lang="en-US" sz="1600">
                <a:cs typeface="Arial"/>
              </a:rPr>
              <a:t> die </a:t>
            </a:r>
            <a:r>
              <a:rPr lang="en-US" sz="1600" err="1">
                <a:cs typeface="Arial"/>
              </a:rPr>
              <a:t>Transaktionen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zur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jeweiligen</a:t>
            </a:r>
            <a:endParaRPr lang="en-US" err="1"/>
          </a:p>
          <a:p>
            <a:pPr>
              <a:lnSpc>
                <a:spcPct val="110000"/>
              </a:lnSpc>
            </a:pPr>
            <a:r>
              <a:rPr lang="en-US" sz="1600" err="1">
                <a:cs typeface="Arial"/>
              </a:rPr>
              <a:t>Seite</a:t>
            </a:r>
            <a:r>
              <a:rPr lang="en-US" sz="1600">
                <a:cs typeface="Arial"/>
              </a:rPr>
              <a:t>, um den </a:t>
            </a:r>
            <a:r>
              <a:rPr lang="en-US" sz="1600" err="1">
                <a:cs typeface="Arial"/>
              </a:rPr>
              <a:t>Kommunikationsaufwand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zu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reduzieren</a:t>
            </a:r>
            <a:r>
              <a:rPr lang="en-US" sz="1600">
                <a:cs typeface="Arial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550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Pages: Transaktionsübersicht</a:t>
            </a:r>
            <a:endParaRPr lang="de-DE" b="0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0C30E3-E41B-38CB-9C6B-BEB6C746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03" y="2015671"/>
            <a:ext cx="1900308" cy="4114800"/>
          </a:xfrm>
          <a:prstGeom prst="rect">
            <a:avLst/>
          </a:prstGeom>
        </p:spPr>
      </p:pic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8BDBB4-790C-F7A2-D95A-94E16EE6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4" y="2019358"/>
            <a:ext cx="6725557" cy="330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23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Widgets: </a:t>
            </a:r>
            <a:r>
              <a:rPr lang="de-DE" err="1"/>
              <a:t>Loader</a:t>
            </a:r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5463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Ladeanimation für das Warten auf eine Antwort vom API-Server oder anderen externen Ressourcen.</a:t>
            </a:r>
            <a:endParaRPr lang="de-DE" sz="1800">
              <a:cs typeface="Arial"/>
            </a:endParaRP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353048"/>
              </p:ext>
            </p:extLst>
          </p:nvPr>
        </p:nvGraphicFramePr>
        <p:xfrm>
          <a:off x="370800" y="2418387"/>
          <a:ext cx="8820000" cy="674880"/>
        </p:xfrm>
        <a:graphic>
          <a:graphicData uri="http://schemas.openxmlformats.org/drawingml/2006/table">
            <a:tbl>
              <a:tblPr/>
              <a:tblGrid>
                <a:gridCol w="14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is-loading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widgets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loader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loader.ts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_"/>
          <p:cNvSpPr txBox="1"/>
          <p:nvPr/>
        </p:nvSpPr>
        <p:spPr>
          <a:xfrm>
            <a:off x="370800" y="3358012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Externe Properties</a:t>
            </a:r>
          </a:p>
        </p:txBody>
      </p:sp>
      <p:graphicFrame>
        <p:nvGraphicFramePr>
          <p:cNvPr id="10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475478"/>
              </p:ext>
            </p:extLst>
          </p:nvPr>
        </p:nvGraphicFramePr>
        <p:xfrm>
          <a:off x="370800" y="3796467"/>
          <a:ext cx="8820000" cy="674880"/>
        </p:xfrm>
        <a:graphic>
          <a:graphicData uri="http://schemas.openxmlformats.org/drawingml/2006/table">
            <a:tbl>
              <a:tblPr/>
              <a:tblGrid>
                <a:gridCol w="14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delay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Optionales </a:t>
                      </a:r>
                      <a:r>
                        <a:rPr lang="de-DE" sz="1600" err="1"/>
                        <a:t>delay</a:t>
                      </a:r>
                      <a:r>
                        <a:rPr lang="de-DE" sz="1600"/>
                        <a:t> zum Anzeigestart (</a:t>
                      </a:r>
                      <a:r>
                        <a:rPr lang="de-DE" sz="1600" err="1"/>
                        <a:t>default</a:t>
                      </a:r>
                      <a:r>
                        <a:rPr lang="de-DE" sz="1600"/>
                        <a:t> 0)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1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2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  <a:cs typeface="Arial"/>
              </a:rPr>
              <a:t>Nico </a:t>
            </a:r>
            <a:r>
              <a:rPr lang="de-DE" sz="1200" err="1">
                <a:solidFill>
                  <a:srgbClr val="FFFFFF"/>
                </a:solidFill>
                <a:latin typeface="Cambria Math"/>
                <a:ea typeface="Cambria Math"/>
                <a:cs typeface="Arial"/>
              </a:rPr>
              <a:t>Pareigis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453A5-D5DC-24CB-AF4C-3AED44409F68}"/>
              </a:ext>
            </a:extLst>
          </p:cNvPr>
          <p:cNvSpPr txBox="1"/>
          <p:nvPr/>
        </p:nvSpPr>
        <p:spPr>
          <a:xfrm>
            <a:off x="490602" y="4979095"/>
            <a:ext cx="9443098" cy="883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err="1">
                <a:cs typeface="Arial"/>
              </a:rPr>
              <a:t>Komponente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wird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i.d.R.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nur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bei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langsamen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Antworten</a:t>
            </a:r>
            <a:r>
              <a:rPr lang="en-US" sz="1600">
                <a:cs typeface="Arial"/>
              </a:rPr>
              <a:t> des API-Servers </a:t>
            </a:r>
            <a:r>
              <a:rPr lang="en-US" sz="1600" err="1">
                <a:cs typeface="Arial"/>
              </a:rPr>
              <a:t>sichtbar</a:t>
            </a:r>
            <a:r>
              <a:rPr lang="en-US" sz="1600">
                <a:cs typeface="Arial"/>
              </a:rPr>
              <a:t>. Die </a:t>
            </a:r>
            <a:r>
              <a:rPr lang="en-US" sz="1600" err="1">
                <a:cs typeface="Arial"/>
              </a:rPr>
              <a:t>Anzeige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lässt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sich</a:t>
            </a:r>
            <a:endParaRPr lang="en-US" sz="1600"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1600" err="1">
                <a:cs typeface="Arial"/>
              </a:rPr>
              <a:t>folgendermaßen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erzwingen</a:t>
            </a:r>
            <a:r>
              <a:rPr lang="en-US" sz="1600">
                <a:cs typeface="Arial"/>
              </a:rPr>
              <a:t>:</a:t>
            </a:r>
          </a:p>
          <a:p>
            <a:pPr>
              <a:lnSpc>
                <a:spcPct val="110000"/>
              </a:lnSpc>
            </a:pPr>
            <a:r>
              <a:rPr lang="en-US" sz="1600">
                <a:cs typeface="Arial"/>
              </a:rPr>
              <a:t>Anwendung </a:t>
            </a:r>
            <a:r>
              <a:rPr lang="en-US" sz="1600" err="1">
                <a:cs typeface="Arial"/>
              </a:rPr>
              <a:t>starten</a:t>
            </a:r>
            <a:r>
              <a:rPr lang="en-US" sz="1600">
                <a:cs typeface="Arial"/>
              </a:rPr>
              <a:t> -&gt; </a:t>
            </a:r>
            <a:r>
              <a:rPr lang="en-US" sz="1600" err="1">
                <a:cs typeface="Arial"/>
              </a:rPr>
              <a:t>Einloggen</a:t>
            </a:r>
            <a:r>
              <a:rPr lang="en-US" sz="1600">
                <a:cs typeface="Arial"/>
              </a:rPr>
              <a:t> -&gt; API-Server </a:t>
            </a:r>
            <a:r>
              <a:rPr lang="en-US" sz="1600" err="1">
                <a:cs typeface="Arial"/>
              </a:rPr>
              <a:t>stoppen</a:t>
            </a:r>
            <a:r>
              <a:rPr lang="en-US" sz="1600">
                <a:cs typeface="Arial"/>
              </a:rPr>
              <a:t> -&gt; </a:t>
            </a:r>
            <a:r>
              <a:rPr lang="en-US" sz="1600" err="1">
                <a:cs typeface="Arial"/>
              </a:rPr>
              <a:t>Profil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aufrufen</a:t>
            </a:r>
            <a:endParaRPr lang="en-US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06781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Widgets: </a:t>
            </a:r>
            <a:r>
              <a:rPr lang="de-DE" err="1"/>
              <a:t>Loader</a:t>
            </a:r>
            <a:endParaRPr lang="de-DE" b="0" err="1">
              <a:solidFill>
                <a:srgbClr val="4EC9B0"/>
              </a:solidFill>
              <a:effectLst/>
              <a:latin typeface="Consolas" panose="020B0609020204030204" pitchFamily="49" charset="0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Screenshots</a:t>
            </a:r>
            <a:endParaRPr lang="de-DE" sz="1800"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D1DFF2F-7647-20FE-B95D-F1ACC9B91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4" y="2019358"/>
            <a:ext cx="6652985" cy="3263783"/>
          </a:xfrm>
          <a:prstGeom prst="rect">
            <a:avLst/>
          </a:prstGeom>
        </p:spPr>
      </p:pic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72B19F-4915-19EE-48DF-1B65D58E2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703" y="2015672"/>
            <a:ext cx="19003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61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Widgets: Page-Navigator</a:t>
            </a:r>
            <a:endParaRPr lang="de-DE">
              <a:cs typeface="Arial"/>
            </a:endParaRPr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Steuerknöpfe</a:t>
            </a:r>
            <a:endParaRPr lang="de-DE" sz="1800">
              <a:cs typeface="Arial"/>
            </a:endParaRP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058185"/>
              </p:ext>
            </p:extLst>
          </p:nvPr>
        </p:nvGraphicFramePr>
        <p:xfrm>
          <a:off x="370800" y="2418387"/>
          <a:ext cx="8820000" cy="674880"/>
        </p:xfrm>
        <a:graphic>
          <a:graphicData uri="http://schemas.openxmlformats.org/drawingml/2006/table">
            <a:tbl>
              <a:tblPr/>
              <a:tblGrid>
                <a:gridCol w="14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&lt;page-navigator&gt;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widgets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/page-navigator/page-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navigator.ts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_"/>
          <p:cNvSpPr txBox="1"/>
          <p:nvPr/>
        </p:nvSpPr>
        <p:spPr>
          <a:xfrm>
            <a:off x="370800" y="3358012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Externe Properties</a:t>
            </a:r>
          </a:p>
        </p:txBody>
      </p:sp>
      <p:graphicFrame>
        <p:nvGraphicFramePr>
          <p:cNvPr id="10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149022"/>
              </p:ext>
            </p:extLst>
          </p:nvPr>
        </p:nvGraphicFramePr>
        <p:xfrm>
          <a:off x="370800" y="3796467"/>
          <a:ext cx="11074666" cy="1969200"/>
        </p:xfrm>
        <a:graphic>
          <a:graphicData uri="http://schemas.openxmlformats.org/drawingml/2006/table">
            <a:tbl>
              <a:tblPr/>
              <a:tblGrid>
                <a:gridCol w="1845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73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delay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Optionales Delay zum Anzeigestart (</a:t>
                      </a:r>
                      <a:r>
                        <a:rPr lang="de-DE" sz="1600" err="1"/>
                        <a:t>default</a:t>
                      </a:r>
                      <a:r>
                        <a:rPr lang="de-DE" sz="1600"/>
                        <a:t> 0)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length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Gesamtzahl der Einträge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72467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pageNumber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rgbClr val="000000"/>
                          </a:solidFill>
                          <a:latin typeface="Menlo"/>
                        </a:rPr>
                        <a:t>Seitenzahl (</a:t>
                      </a:r>
                      <a:r>
                        <a:rPr lang="de-DE" sz="1400" err="1">
                          <a:solidFill>
                            <a:srgbClr val="000000"/>
                          </a:solidFill>
                          <a:latin typeface="Menlo"/>
                        </a:rPr>
                        <a:t>default</a:t>
                      </a:r>
                      <a:r>
                        <a:rPr lang="de-DE" sz="1400">
                          <a:solidFill>
                            <a:srgbClr val="000000"/>
                          </a:solidFill>
                          <a:latin typeface="Menlo"/>
                        </a:rPr>
                        <a:t> 0)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pageSize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rgbClr val="000000"/>
                          </a:solidFill>
                          <a:latin typeface="Menlo"/>
                        </a:rPr>
                        <a:t>Anzahl der Elemente auf einer Seite (</a:t>
                      </a:r>
                      <a:r>
                        <a:rPr lang="de-DE" sz="1400" err="1">
                          <a:solidFill>
                            <a:srgbClr val="000000"/>
                          </a:solidFill>
                          <a:latin typeface="Menlo"/>
                        </a:rPr>
                        <a:t>default</a:t>
                      </a:r>
                      <a:r>
                        <a:rPr lang="de-DE" sz="1400">
                          <a:solidFill>
                            <a:srgbClr val="000000"/>
                          </a:solidFill>
                          <a:latin typeface="Menlo"/>
                        </a:rPr>
                        <a:t> 20)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926738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scrollOnChange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rgbClr val="000000"/>
                          </a:solidFill>
                          <a:latin typeface="Menlo"/>
                        </a:rPr>
                        <a:t>Seitenänderung scrollt zum Seitenanfang (</a:t>
                      </a:r>
                      <a:r>
                        <a:rPr lang="de-DE" sz="1400" err="1">
                          <a:solidFill>
                            <a:srgbClr val="000000"/>
                          </a:solidFill>
                          <a:latin typeface="Menlo"/>
                        </a:rPr>
                        <a:t>default</a:t>
                      </a:r>
                      <a:r>
                        <a:rPr lang="de-DE" sz="1400">
                          <a:solidFill>
                            <a:srgbClr val="000000"/>
                          </a:solidFill>
                          <a:latin typeface="Menlo"/>
                        </a:rPr>
                        <a:t> </a:t>
                      </a:r>
                      <a:r>
                        <a:rPr lang="de-DE" sz="1400" err="1">
                          <a:solidFill>
                            <a:srgbClr val="000000"/>
                          </a:solidFill>
                          <a:latin typeface="Menlo"/>
                        </a:rPr>
                        <a:t>true</a:t>
                      </a:r>
                      <a:r>
                        <a:rPr lang="de-DE" sz="1400">
                          <a:solidFill>
                            <a:srgbClr val="000000"/>
                          </a:solidFill>
                          <a:latin typeface="Menlo"/>
                        </a:rPr>
                        <a:t>)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866588"/>
                  </a:ext>
                </a:extLst>
              </a:tr>
            </a:tbl>
          </a:graphicData>
        </a:graphic>
      </p:graphicFrame>
      <p:sp>
        <p:nvSpPr>
          <p:cNvPr id="13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1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2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  <a:cs typeface="Arial"/>
              </a:rPr>
              <a:t>Nico </a:t>
            </a:r>
            <a:r>
              <a:rPr lang="de-DE" sz="1200" err="1">
                <a:solidFill>
                  <a:srgbClr val="FFFFFF"/>
                </a:solidFill>
                <a:latin typeface="Cambria Math"/>
                <a:ea typeface="Cambria Math"/>
                <a:cs typeface="Arial"/>
              </a:rPr>
              <a:t>Pareigis</a:t>
            </a:r>
          </a:p>
        </p:txBody>
      </p:sp>
    </p:spTree>
    <p:extLst>
      <p:ext uri="{BB962C8B-B14F-4D97-AF65-F5344CB8AC3E}">
        <p14:creationId xmlns:p14="http://schemas.microsoft.com/office/powerpoint/2010/main" val="323368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Bereiche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Soziales</a:t>
            </a:r>
          </a:p>
        </p:txBody>
      </p:sp>
      <p:sp>
        <p:nvSpPr>
          <p:cNvPr id="8" name="_"/>
          <p:cNvSpPr txBox="1"/>
          <p:nvPr/>
        </p:nvSpPr>
        <p:spPr>
          <a:xfrm>
            <a:off x="370800" y="2115975"/>
            <a:ext cx="8820000" cy="884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0000" indent="-270000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/>
              <a:t>Verwaltung von Freunden</a:t>
            </a:r>
          </a:p>
          <a:p>
            <a:pPr marL="360000" indent="-270000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 sz="1800"/>
              <a:t>Vergleich im Leaderboard</a:t>
            </a:r>
          </a:p>
          <a:p>
            <a:pPr marL="360000" indent="0">
              <a:lnSpc>
                <a:spcPts val="1900"/>
              </a:lnSpc>
              <a:buNone/>
            </a:pPr>
            <a:r>
              <a:rPr lang="de-DE" sz="1600">
                <a:solidFill>
                  <a:schemeClr val="tx2">
                    <a:lumMod val="75000"/>
                  </a:schemeClr>
                </a:solidFill>
              </a:rPr>
              <a:t>Daytading Profite und Weekly Trading Profite</a:t>
            </a: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Lesnjak</a:t>
            </a:r>
            <a:endParaRPr lang="de-DE" sz="1200">
              <a:solidFill>
                <a:srgbClr val="FFFFFF"/>
              </a:solidFill>
              <a:latin typeface="Cambria Math"/>
            </a:endParaRPr>
          </a:p>
        </p:txBody>
      </p:sp>
      <p:sp>
        <p:nvSpPr>
          <p:cNvPr id="3" name="_">
            <a:extLst>
              <a:ext uri="{FF2B5EF4-FFF2-40B4-BE49-F238E27FC236}">
                <a16:creationId xmlns:a16="http://schemas.microsoft.com/office/drawing/2014/main" id="{49E797F2-7342-C5C1-AB33-926556CBA0D9}"/>
              </a:ext>
            </a:extLst>
          </p:cNvPr>
          <p:cNvSpPr txBox="1"/>
          <p:nvPr/>
        </p:nvSpPr>
        <p:spPr>
          <a:xfrm>
            <a:off x="370800" y="3501008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Minispiel</a:t>
            </a:r>
          </a:p>
        </p:txBody>
      </p:sp>
      <p:sp>
        <p:nvSpPr>
          <p:cNvPr id="5" name="_">
            <a:extLst>
              <a:ext uri="{FF2B5EF4-FFF2-40B4-BE49-F238E27FC236}">
                <a16:creationId xmlns:a16="http://schemas.microsoft.com/office/drawing/2014/main" id="{9FDF3A6E-3AE3-B86F-A2EE-FA0A7B6306EA}"/>
              </a:ext>
            </a:extLst>
          </p:cNvPr>
          <p:cNvSpPr txBox="1"/>
          <p:nvPr/>
        </p:nvSpPr>
        <p:spPr>
          <a:xfrm>
            <a:off x="370800" y="387136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0000" indent="-270000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 sz="1800"/>
              <a:t>Minesweeper spielen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0997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Widgets: Page-Navigator</a:t>
            </a:r>
            <a:endParaRPr lang="de-DE" b="0" err="1">
              <a:solidFill>
                <a:srgbClr val="878787"/>
              </a:solidFill>
              <a:effectLst/>
              <a:latin typeface="Arial"/>
              <a:cs typeface="Arial"/>
            </a:endParaRPr>
          </a:p>
          <a:p>
            <a:endParaRPr lang="de-DE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0"/>
            <a:endParaRPr lang="de-DE"/>
          </a:p>
        </p:txBody>
      </p:sp>
      <p:sp>
        <p:nvSpPr>
          <p:cNvPr id="7" name="_"/>
          <p:cNvSpPr txBox="1"/>
          <p:nvPr/>
        </p:nvSpPr>
        <p:spPr>
          <a:xfrm>
            <a:off x="361940" y="3256761"/>
            <a:ext cx="8820000" cy="2821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2100">
                <a:solidFill>
                  <a:schemeClr val="accent1"/>
                </a:solidFill>
                <a:cs typeface="Arial"/>
              </a:rPr>
              <a:t>Screenshots</a:t>
            </a: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EB5DB71-A468-A06E-24B3-F4551EBB4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45" y="3604922"/>
            <a:ext cx="2826657" cy="781050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301ED383-C1D3-C30E-F5BE-21DC979BE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06" y="4507123"/>
            <a:ext cx="2823935" cy="798739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264C3E5-395B-0C07-6934-08A849E31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548316"/>
              </p:ext>
            </p:extLst>
          </p:nvPr>
        </p:nvGraphicFramePr>
        <p:xfrm>
          <a:off x="342069" y="2236926"/>
          <a:ext cx="863430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325">
                  <a:extLst>
                    <a:ext uri="{9D8B030D-6E8A-4147-A177-3AD203B41FA5}">
                      <a16:colId xmlns:a16="http://schemas.microsoft.com/office/drawing/2014/main" val="2496459333"/>
                    </a:ext>
                  </a:extLst>
                </a:gridCol>
                <a:gridCol w="6795976">
                  <a:extLst>
                    <a:ext uri="{9D8B030D-6E8A-4147-A177-3AD203B41FA5}">
                      <a16:colId xmlns:a16="http://schemas.microsoft.com/office/drawing/2014/main" val="3360110663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fontAlgn="base"/>
                      <a:r>
                        <a:rPr lang="de-DE" sz="1600">
                          <a:effectLst/>
                        </a:rPr>
                        <a:t>Name​</a:t>
                      </a:r>
                      <a:endParaRPr lang="de-DE">
                        <a:solidFill>
                          <a:srgbClr val="33322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600">
                          <a:effectLst/>
                        </a:rPr>
                        <a:t>Erläuterung​</a:t>
                      </a:r>
                      <a:endParaRPr lang="de-DE">
                        <a:solidFill>
                          <a:srgbClr val="33322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404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fontAlgn="base"/>
                      <a:r>
                        <a:rPr lang="de-DE" sz="1400">
                          <a:effectLst/>
                        </a:rPr>
                        <a:t>page-</a:t>
                      </a:r>
                      <a:r>
                        <a:rPr lang="de-DE" sz="1400" err="1">
                          <a:effectLst/>
                        </a:rPr>
                        <a:t>changed</a:t>
                      </a:r>
                      <a:r>
                        <a:rPr lang="de-DE" sz="1400">
                          <a:effectLst/>
                        </a:rPr>
                        <a:t>​</a:t>
                      </a:r>
                      <a:endParaRPr lang="de-DE">
                        <a:solidFill>
                          <a:srgbClr val="33322F"/>
                        </a:solidFill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de-DE" sz="1600">
                          <a:effectLst/>
                        </a:rPr>
                        <a:t>Mitteilung für einbettende Komponente zwecks Update des Seiteninhalts​</a:t>
                      </a:r>
                      <a:endParaRPr lang="de-DE">
                        <a:solidFill>
                          <a:srgbClr val="33322F"/>
                        </a:solidFill>
                        <a:effectLst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126195"/>
                  </a:ext>
                </a:extLst>
              </a:tr>
            </a:tbl>
          </a:graphicData>
        </a:graphic>
      </p:graphicFrame>
      <p:sp>
        <p:nvSpPr>
          <p:cNvPr id="14" name="_">
            <a:extLst>
              <a:ext uri="{FF2B5EF4-FFF2-40B4-BE49-F238E27FC236}">
                <a16:creationId xmlns:a16="http://schemas.microsoft.com/office/drawing/2014/main" id="{648ADB15-D235-C2EA-3945-84657EAB76F5}"/>
              </a:ext>
            </a:extLst>
          </p:cNvPr>
          <p:cNvSpPr txBox="1"/>
          <p:nvPr/>
        </p:nvSpPr>
        <p:spPr>
          <a:xfrm>
            <a:off x="370800" y="180743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  <a:cs typeface="Arial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2170895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Widgets: </a:t>
            </a:r>
            <a:r>
              <a:rPr lang="de-DE" err="1"/>
              <a:t>NotificationComponent</a:t>
            </a:r>
            <a:endParaRPr lang="de-DE" err="1">
              <a:cs typeface="Arial"/>
            </a:endParaRPr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5463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Anzeige für die Notifikationen bezüglich des Handelns (zu wenig Geld, Kauf, Verkauf, …)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977981"/>
              </p:ext>
            </p:extLst>
          </p:nvPr>
        </p:nvGraphicFramePr>
        <p:xfrm>
          <a:off x="370800" y="2418387"/>
          <a:ext cx="8820000" cy="674880"/>
        </p:xfrm>
        <a:graphic>
          <a:graphicData uri="http://schemas.openxmlformats.org/drawingml/2006/table">
            <a:tbl>
              <a:tblPr/>
              <a:tblGrid>
                <a:gridCol w="14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notification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trading-widgets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notificationcomponent.ts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1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2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  <a:cs typeface="Arial"/>
              </a:rPr>
              <a:t>Alexander Schellenberg</a:t>
            </a:r>
            <a:endParaRPr lang="de-DE"/>
          </a:p>
        </p:txBody>
      </p:sp>
      <p:pic>
        <p:nvPicPr>
          <p:cNvPr id="17" name="Grafik 17">
            <a:extLst>
              <a:ext uri="{FF2B5EF4-FFF2-40B4-BE49-F238E27FC236}">
                <a16:creationId xmlns:a16="http://schemas.microsoft.com/office/drawing/2014/main" id="{0FC60445-B480-579A-90AF-1E0FDCD8D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591" y="3934049"/>
            <a:ext cx="2743200" cy="1627178"/>
          </a:xfrm>
          <a:prstGeom prst="rect">
            <a:avLst/>
          </a:prstGeom>
        </p:spPr>
      </p:pic>
      <p:pic>
        <p:nvPicPr>
          <p:cNvPr id="18" name="Grafik 18">
            <a:extLst>
              <a:ext uri="{FF2B5EF4-FFF2-40B4-BE49-F238E27FC236}">
                <a16:creationId xmlns:a16="http://schemas.microsoft.com/office/drawing/2014/main" id="{8844B2DA-3A1F-D559-4A8F-208320F0E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272" y="3925805"/>
            <a:ext cx="2743200" cy="1632857"/>
          </a:xfrm>
          <a:prstGeom prst="rect">
            <a:avLst/>
          </a:prstGeom>
        </p:spPr>
      </p:pic>
      <p:pic>
        <p:nvPicPr>
          <p:cNvPr id="19" name="Grafik 19" descr="Ein Bild, das Text enthält.&#10;&#10;Beschreibung automatisch generiert.">
            <a:extLst>
              <a:ext uri="{FF2B5EF4-FFF2-40B4-BE49-F238E27FC236}">
                <a16:creationId xmlns:a16="http://schemas.microsoft.com/office/drawing/2014/main" id="{0134004F-5149-A0B4-81C8-20ABF23FC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85" y="3929514"/>
            <a:ext cx="3002604" cy="1630846"/>
          </a:xfrm>
          <a:prstGeom prst="rect">
            <a:avLst/>
          </a:prstGeom>
        </p:spPr>
      </p:pic>
      <p:sp>
        <p:nvSpPr>
          <p:cNvPr id="5" name="_">
            <a:extLst>
              <a:ext uri="{FF2B5EF4-FFF2-40B4-BE49-F238E27FC236}">
                <a16:creationId xmlns:a16="http://schemas.microsoft.com/office/drawing/2014/main" id="{E4142F39-993E-6CEC-672B-B919BD1604F6}"/>
              </a:ext>
            </a:extLst>
          </p:cNvPr>
          <p:cNvSpPr txBox="1"/>
          <p:nvPr/>
        </p:nvSpPr>
        <p:spPr>
          <a:xfrm>
            <a:off x="370800" y="3341799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4973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Widgets: </a:t>
            </a:r>
            <a:r>
              <a:rPr lang="de-DE" err="1"/>
              <a:t>TradingInfoComponent</a:t>
            </a:r>
            <a:endParaRPr lang="de-DE" err="1">
              <a:cs typeface="Arial"/>
            </a:endParaRPr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Knöpfe zum Kaufen, Verkaufen und Weiterleiten zu den Details</a:t>
            </a:r>
            <a:endParaRPr lang="de-DE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610296"/>
              </p:ext>
            </p:extLst>
          </p:nvPr>
        </p:nvGraphicFramePr>
        <p:xfrm>
          <a:off x="370800" y="2418387"/>
          <a:ext cx="8820000" cy="674880"/>
        </p:xfrm>
        <a:graphic>
          <a:graphicData uri="http://schemas.openxmlformats.org/drawingml/2006/table">
            <a:tbl>
              <a:tblPr/>
              <a:tblGrid>
                <a:gridCol w="14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-info&gt;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 err="1">
                          <a:solidFill>
                            <a:srgbClr val="014373"/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b="0" i="0" u="none" strike="noStrike" noProof="0">
                          <a:solidFill>
                            <a:srgbClr val="014373"/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rgbClr val="014373"/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 b="0" i="0" u="none" strike="noStrike" noProof="0">
                          <a:solidFill>
                            <a:srgbClr val="014373"/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rgbClr val="014373"/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 b="0" i="0" u="none" strike="noStrike" noProof="0">
                          <a:solidFill>
                            <a:srgbClr val="014373"/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rgbClr val="014373"/>
                          </a:solidFill>
                          <a:latin typeface="Menlo"/>
                        </a:rPr>
                        <a:t>trading-widgets</a:t>
                      </a:r>
                      <a:r>
                        <a:rPr lang="de-DE" sz="1400" b="0" i="0" u="none" strike="noStrike" noProof="0">
                          <a:solidFill>
                            <a:srgbClr val="014373"/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rgbClr val="014373"/>
                          </a:solidFill>
                          <a:latin typeface="Menlo"/>
                        </a:rPr>
                        <a:t>infocomponent.ts</a:t>
                      </a:r>
                      <a:endParaRPr lang="de-DE" b="0" i="0" u="none" strike="noStrike" noProof="0" err="1">
                        <a:solidFill>
                          <a:srgbClr val="014373"/>
                        </a:solidFill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_"/>
          <p:cNvSpPr txBox="1"/>
          <p:nvPr/>
        </p:nvSpPr>
        <p:spPr>
          <a:xfrm>
            <a:off x="370800" y="3358012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Externe Properties</a:t>
            </a:r>
          </a:p>
        </p:txBody>
      </p:sp>
      <p:graphicFrame>
        <p:nvGraphicFramePr>
          <p:cNvPr id="10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95513"/>
              </p:ext>
            </p:extLst>
          </p:nvPr>
        </p:nvGraphicFramePr>
        <p:xfrm>
          <a:off x="370800" y="3796467"/>
          <a:ext cx="11074666" cy="1342138"/>
        </p:xfrm>
        <a:graphic>
          <a:graphicData uri="http://schemas.openxmlformats.org/drawingml/2006/table">
            <a:tbl>
              <a:tblPr/>
              <a:tblGrid>
                <a:gridCol w="1845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8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73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stock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Stock Objekt / Informationen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buyStock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0" i="0" u="none" strike="noStrike" baseline="0" noProof="0">
                          <a:solidFill>
                            <a:srgbClr val="33322F"/>
                          </a:solidFill>
                          <a:latin typeface="Arial"/>
                        </a:rPr>
                        <a:t>an die </a:t>
                      </a:r>
                      <a:r>
                        <a:rPr lang="de-DE" sz="1600" b="0" i="0" u="none" strike="noStrike" baseline="0" noProof="0" err="1">
                          <a:solidFill>
                            <a:srgbClr val="33322F"/>
                          </a:solidFill>
                          <a:latin typeface="Arial"/>
                        </a:rPr>
                        <a:t>buyStock</a:t>
                      </a:r>
                      <a:r>
                        <a:rPr lang="de-DE" sz="1600" b="0" i="0" u="none" strike="noStrike" baseline="0" noProof="0">
                          <a:solidFill>
                            <a:srgbClr val="33322F"/>
                          </a:solidFill>
                          <a:latin typeface="Arial"/>
                        </a:rPr>
                        <a:t>-Funktion der </a:t>
                      </a:r>
                      <a:r>
                        <a:rPr lang="de-DE" sz="1600" b="0" i="0" u="none" strike="noStrike" baseline="0" noProof="0" err="1">
                          <a:solidFill>
                            <a:srgbClr val="33322F"/>
                          </a:solidFill>
                          <a:latin typeface="Arial"/>
                        </a:rPr>
                        <a:t>TradingInfoComponent</a:t>
                      </a:r>
                      <a:r>
                        <a:rPr lang="de-DE" sz="1600" b="0" i="0" u="none" strike="noStrike" baseline="0" noProof="0">
                          <a:solidFill>
                            <a:srgbClr val="33322F"/>
                          </a:solidFill>
                          <a:latin typeface="Arial"/>
                        </a:rPr>
                        <a:t> gebunden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72467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sellStock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an die </a:t>
                      </a:r>
                      <a:r>
                        <a:rPr lang="de-DE" sz="16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sellStock</a:t>
                      </a:r>
                      <a:r>
                        <a:rPr lang="de-DE" sz="16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-Funktion der </a:t>
                      </a:r>
                      <a:r>
                        <a:rPr lang="de-DE" sz="16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TradingInfoComponent</a:t>
                      </a:r>
                      <a:r>
                        <a:rPr lang="de-DE" sz="16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 gebunden</a:t>
                      </a:r>
                      <a:endParaRPr lang="de-DE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1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2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  <a:cs typeface="Arial"/>
              </a:rPr>
              <a:t>Alexander Schellenberg</a:t>
            </a:r>
            <a:endParaRPr lang="de-DE"/>
          </a:p>
        </p:txBody>
      </p:sp>
      <p:sp>
        <p:nvSpPr>
          <p:cNvPr id="3" name="_">
            <a:extLst>
              <a:ext uri="{FF2B5EF4-FFF2-40B4-BE49-F238E27FC236}">
                <a16:creationId xmlns:a16="http://schemas.microsoft.com/office/drawing/2014/main" id="{C8EDB2A5-9584-30E0-6571-122480F4A000}"/>
              </a:ext>
            </a:extLst>
          </p:cNvPr>
          <p:cNvSpPr txBox="1"/>
          <p:nvPr/>
        </p:nvSpPr>
        <p:spPr>
          <a:xfrm>
            <a:off x="370799" y="5303543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Funktionen</a:t>
            </a:r>
            <a:endParaRPr lang="de-DE"/>
          </a:p>
        </p:txBody>
      </p:sp>
      <p:graphicFrame>
        <p:nvGraphicFramePr>
          <p:cNvPr id="5" name="_">
            <a:extLst>
              <a:ext uri="{FF2B5EF4-FFF2-40B4-BE49-F238E27FC236}">
                <a16:creationId xmlns:a16="http://schemas.microsoft.com/office/drawing/2014/main" id="{CB23029D-3218-F669-6B00-BDC882F77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7729"/>
              </p:ext>
            </p:extLst>
          </p:nvPr>
        </p:nvGraphicFramePr>
        <p:xfrm>
          <a:off x="403225" y="5698764"/>
          <a:ext cx="11074665" cy="669963"/>
        </p:xfrm>
        <a:graphic>
          <a:graphicData uri="http://schemas.openxmlformats.org/drawingml/2006/table">
            <a:tbl>
              <a:tblPr/>
              <a:tblGrid>
                <a:gridCol w="268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4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063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de-DE" sz="1400" b="0" i="0" u="none" strike="noStrike" baseline="0" noProof="0" err="1">
                          <a:solidFill>
                            <a:srgbClr val="014373"/>
                          </a:solidFill>
                          <a:latin typeface="Menlo"/>
                        </a:rPr>
                        <a:t>navigateToDetails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Navigieren an </a:t>
                      </a:r>
                      <a:r>
                        <a:rPr lang="de-DE" sz="1600" err="1"/>
                        <a:t>trading</a:t>
                      </a:r>
                      <a:r>
                        <a:rPr lang="de-DE" sz="1600"/>
                        <a:t>/</a:t>
                      </a:r>
                      <a:r>
                        <a:rPr lang="de-DE" sz="1600" err="1"/>
                        <a:t>details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559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Widgets: </a:t>
            </a:r>
            <a:r>
              <a:rPr lang="de-DE" err="1"/>
              <a:t>TradingInfoComponent</a:t>
            </a:r>
            <a:endParaRPr lang="de-DE" err="1">
              <a:cs typeface="Arial"/>
            </a:endParaRPr>
          </a:p>
        </p:txBody>
      </p:sp>
      <p:sp>
        <p:nvSpPr>
          <p:cNvPr id="9" name="_"/>
          <p:cNvSpPr txBox="1"/>
          <p:nvPr/>
        </p:nvSpPr>
        <p:spPr>
          <a:xfrm>
            <a:off x="370800" y="2268710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Ereignisse</a:t>
            </a:r>
            <a:endParaRPr lang="de-DE"/>
          </a:p>
        </p:txBody>
      </p:sp>
      <p:graphicFrame>
        <p:nvGraphicFramePr>
          <p:cNvPr id="10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23222"/>
              </p:ext>
            </p:extLst>
          </p:nvPr>
        </p:nvGraphicFramePr>
        <p:xfrm>
          <a:off x="370800" y="2855474"/>
          <a:ext cx="11074665" cy="1342138"/>
        </p:xfrm>
        <a:graphic>
          <a:graphicData uri="http://schemas.openxmlformats.org/drawingml/2006/table">
            <a:tbl>
              <a:tblPr/>
              <a:tblGrid>
                <a:gridCol w="3907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73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@click 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buyStock</a:t>
                      </a:r>
                      <a:endParaRPr lang="de-DE" sz="144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Kauf einer Aktie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@click 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sellStock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0" i="0" u="none" strike="noStrike" baseline="0" noProof="0">
                          <a:solidFill>
                            <a:srgbClr val="33322F"/>
                          </a:solidFill>
                          <a:latin typeface="Arial"/>
                        </a:rPr>
                        <a:t>Verkauf einer Aktie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72467"/>
                  </a:ext>
                </a:extLst>
              </a:tr>
              <a:tr h="25073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@click 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navigateToDetails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Navigation an </a:t>
                      </a:r>
                      <a:r>
                        <a:rPr lang="de-DE" sz="16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trading</a:t>
                      </a:r>
                      <a:r>
                        <a:rPr lang="de-DE" sz="16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/</a:t>
                      </a:r>
                      <a:r>
                        <a:rPr lang="de-DE" sz="16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details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1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2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  <a:cs typeface="Arial"/>
              </a:rPr>
              <a:t>Alexander Schellenberg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1051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Widgets: </a:t>
            </a:r>
            <a:r>
              <a:rPr lang="de-DE" err="1"/>
              <a:t>TradingInfoComponent</a:t>
            </a:r>
            <a:endParaRPr lang="de-DE" err="1">
              <a:cs typeface="Arial"/>
            </a:endParaRPr>
          </a:p>
        </p:txBody>
      </p:sp>
      <p:sp>
        <p:nvSpPr>
          <p:cNvPr id="13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1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2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  <a:cs typeface="Arial"/>
              </a:rPr>
              <a:t>Alexander Schellenberg</a:t>
            </a:r>
            <a:endParaRPr lang="de-DE"/>
          </a:p>
        </p:txBody>
      </p:sp>
      <p:sp>
        <p:nvSpPr>
          <p:cNvPr id="15" name="_">
            <a:extLst>
              <a:ext uri="{FF2B5EF4-FFF2-40B4-BE49-F238E27FC236}">
                <a16:creationId xmlns:a16="http://schemas.microsoft.com/office/drawing/2014/main" id="{86148A31-22AE-AEDD-AA3E-B23E52698906}"/>
              </a:ext>
            </a:extLst>
          </p:cNvPr>
          <p:cNvSpPr txBox="1"/>
          <p:nvPr/>
        </p:nvSpPr>
        <p:spPr>
          <a:xfrm>
            <a:off x="370800" y="1850225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  <a:endParaRPr lang="de-DE"/>
          </a:p>
        </p:txBody>
      </p:sp>
      <p:pic>
        <p:nvPicPr>
          <p:cNvPr id="17" name="Grafik 17" descr="Ein Bild, das Text enthält.&#10;&#10;Beschreibung automatisch generiert.">
            <a:extLst>
              <a:ext uri="{FF2B5EF4-FFF2-40B4-BE49-F238E27FC236}">
                <a16:creationId xmlns:a16="http://schemas.microsoft.com/office/drawing/2014/main" id="{15C0D35C-440D-8B7E-0B9D-7AC1CB2C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144" y="2674838"/>
            <a:ext cx="4537412" cy="24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7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 Components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Widgets: </a:t>
            </a:r>
            <a:r>
              <a:rPr lang="de-DE" err="1"/>
              <a:t>CandleComponent</a:t>
            </a:r>
            <a:endParaRPr lang="de-DE" err="1">
              <a:cs typeface="Arial"/>
            </a:endParaRPr>
          </a:p>
        </p:txBody>
      </p:sp>
      <p:sp>
        <p:nvSpPr>
          <p:cNvPr id="7" name="_"/>
          <p:cNvSpPr txBox="1"/>
          <p:nvPr/>
        </p:nvSpPr>
        <p:spPr>
          <a:xfrm>
            <a:off x="370800" y="1751332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Anzeige der Aktien-Performance (letzte 6 Monate)</a:t>
            </a:r>
            <a:endParaRPr lang="de-DE"/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06731"/>
              </p:ext>
            </p:extLst>
          </p:nvPr>
        </p:nvGraphicFramePr>
        <p:xfrm>
          <a:off x="370800" y="2418387"/>
          <a:ext cx="8820000" cy="674880"/>
        </p:xfrm>
        <a:graphic>
          <a:graphicData uri="http://schemas.openxmlformats.org/drawingml/2006/table">
            <a:tbl>
              <a:tblPr/>
              <a:tblGrid>
                <a:gridCol w="14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Element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candle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  <a:endParaRPr lang="de-DE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chemeClr val="accent1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 err="1">
                          <a:solidFill>
                            <a:srgbClr val="014373"/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b="0" i="0" u="none" strike="noStrike" noProof="0">
                          <a:solidFill>
                            <a:srgbClr val="014373"/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rgbClr val="014373"/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 b="0" i="0" u="none" strike="noStrike" noProof="0">
                          <a:solidFill>
                            <a:srgbClr val="014373"/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rgbClr val="014373"/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 b="0" i="0" u="none" strike="noStrike" noProof="0">
                          <a:solidFill>
                            <a:srgbClr val="014373"/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rgbClr val="014373"/>
                          </a:solidFill>
                          <a:latin typeface="Menlo"/>
                        </a:rPr>
                        <a:t>trading-widgets</a:t>
                      </a:r>
                      <a:r>
                        <a:rPr lang="de-DE" sz="1400" b="0" i="0" u="none" strike="noStrike" noProof="0">
                          <a:solidFill>
                            <a:srgbClr val="014373"/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rgbClr val="014373"/>
                          </a:solidFill>
                          <a:latin typeface="Menlo"/>
                        </a:rPr>
                        <a:t>candlecomponent.ts</a:t>
                      </a:r>
                      <a:endParaRPr lang="de-DE" b="0" i="0" u="none" strike="noStrike" noProof="0" err="1">
                        <a:solidFill>
                          <a:srgbClr val="014373"/>
                        </a:solidFill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1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2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  <a:cs typeface="Arial"/>
              </a:rPr>
              <a:t>Alexander Schellenberg</a:t>
            </a:r>
            <a:endParaRPr lang="de-DE"/>
          </a:p>
        </p:txBody>
      </p:sp>
      <p:pic>
        <p:nvPicPr>
          <p:cNvPr id="14" name="Grafik 14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1940945F-BF70-F620-2667-524792D2D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8" y="3942137"/>
            <a:ext cx="3543030" cy="2513515"/>
          </a:xfrm>
          <a:prstGeom prst="rect">
            <a:avLst/>
          </a:prstGeom>
        </p:spPr>
      </p:pic>
      <p:sp>
        <p:nvSpPr>
          <p:cNvPr id="16" name="_">
            <a:extLst>
              <a:ext uri="{FF2B5EF4-FFF2-40B4-BE49-F238E27FC236}">
                <a16:creationId xmlns:a16="http://schemas.microsoft.com/office/drawing/2014/main" id="{EB7CF169-FC34-401F-00B0-0C120DD216A1}"/>
              </a:ext>
            </a:extLst>
          </p:cNvPr>
          <p:cNvSpPr txBox="1"/>
          <p:nvPr/>
        </p:nvSpPr>
        <p:spPr>
          <a:xfrm>
            <a:off x="370800" y="3428268"/>
            <a:ext cx="2540256" cy="3308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Screenshots</a:t>
            </a:r>
            <a:endParaRPr lang="de-DE"/>
          </a:p>
        </p:txBody>
      </p:sp>
      <p:pic>
        <p:nvPicPr>
          <p:cNvPr id="17" name="Grafik 17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C7A400DE-6170-4D9A-A52A-65328AAFA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655" y="4134485"/>
            <a:ext cx="3402519" cy="2323370"/>
          </a:xfrm>
          <a:prstGeom prst="rect">
            <a:avLst/>
          </a:prstGeom>
        </p:spPr>
      </p:pic>
      <p:pic>
        <p:nvPicPr>
          <p:cNvPr id="18" name="Grafik 18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42958B90-325B-313B-0FDF-455E8C952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400" y="4144277"/>
            <a:ext cx="3294434" cy="2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38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39910"/>
            <a:ext cx="8820000" cy="468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Einleitung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API-Server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Web-Client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accent1"/>
              </a:buClr>
              <a:buAutoNum type="circleNumWdBlackPlain"/>
            </a:pPr>
            <a:r>
              <a:rPr lang="de-DE" sz="2400">
                <a:solidFill>
                  <a:schemeClr val="accent1"/>
                </a:solidFill>
              </a:rPr>
              <a:t>Qualitätssicherungsmaßnahmen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Sicherheitsmaßnahmen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38235829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Web-Components-Tests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>
                <a:cs typeface="Arial"/>
              </a:rPr>
              <a:t>Trading</a:t>
            </a:r>
          </a:p>
          <a:p>
            <a:pPr lvl="0"/>
            <a:endParaRPr/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815449"/>
              </p:ext>
            </p:extLst>
          </p:nvPr>
        </p:nvGraphicFramePr>
        <p:xfrm>
          <a:off x="414034" y="1763983"/>
          <a:ext cx="8820000" cy="1684659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Komponente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&lt;app-portfolio&gt;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6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market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2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en-US" sz="1400" i="1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  <a:ea typeface="+mn-ea"/>
                          <a:cs typeface="+mn-cs"/>
                        </a:rPr>
                        <a:t>--</a:t>
                      </a:r>
                      <a:r>
                        <a:rPr lang="en-US" sz="1400" i="1" kern="12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  <a:ea typeface="+mn-ea"/>
                          <a:cs typeface="+mn-cs"/>
                        </a:rPr>
                        <a:t>tradingcomponent.spec.ts</a:t>
                      </a:r>
                      <a:endParaRPr lang="de-DE" err="1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10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169755"/>
                  </a:ext>
                </a:extLst>
              </a:tr>
              <a:tr h="33402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18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  <p:sp>
        <p:nvSpPr>
          <p:cNvPr id="5" name="_">
            <a:extLst>
              <a:ext uri="{FF2B5EF4-FFF2-40B4-BE49-F238E27FC236}">
                <a16:creationId xmlns:a16="http://schemas.microsoft.com/office/drawing/2014/main" id="{D6A8BF5E-9CEC-F3A4-27F7-39555FC6BF1B}"/>
              </a:ext>
            </a:extLst>
          </p:cNvPr>
          <p:cNvSpPr txBox="1"/>
          <p:nvPr/>
        </p:nvSpPr>
        <p:spPr>
          <a:xfrm>
            <a:off x="414034" y="4064353"/>
            <a:ext cx="8820000" cy="54630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>
                <a:cs typeface="Arial"/>
              </a:rPr>
              <a:t>Handel-Prozesse wurden mithilfe beider Komponenten unter </a:t>
            </a:r>
            <a:r>
              <a:rPr lang="de-DE" i="1" err="1">
                <a:cs typeface="Arial"/>
              </a:rPr>
              <a:t>tradingcomponent.spec.ts</a:t>
            </a:r>
            <a:r>
              <a:rPr lang="de-DE">
                <a:cs typeface="Arial"/>
              </a:rPr>
              <a:t> getestet</a:t>
            </a:r>
          </a:p>
        </p:txBody>
      </p:sp>
    </p:spTree>
    <p:extLst>
      <p:ext uri="{BB962C8B-B14F-4D97-AF65-F5344CB8AC3E}">
        <p14:creationId xmlns:p14="http://schemas.microsoft.com/office/powerpoint/2010/main" val="1358414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Web-Components-Tests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>
                <a:cs typeface="Arial"/>
              </a:rPr>
              <a:t>User</a:t>
            </a:r>
          </a:p>
          <a:p>
            <a:pPr lvl="0"/>
            <a:endParaRPr/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77262"/>
              </p:ext>
            </p:extLst>
          </p:nvPr>
        </p:nvGraphicFramePr>
        <p:xfrm>
          <a:off x="414034" y="1763983"/>
          <a:ext cx="8820000" cy="2022098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Komponente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resetPassword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1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-in&gt;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en-US" sz="1400" i="1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  <a:ea typeface="+mn-ea"/>
                          <a:cs typeface="+mn-cs"/>
                        </a:rPr>
                        <a:t>&lt;sign-up&gt;</a:t>
                      </a:r>
                      <a:endParaRPr lang="en-US" sz="1400" i="1" kern="120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  <a:ea typeface="+mn-ea"/>
                        <a:cs typeface="+mn-cs"/>
                      </a:endParaRP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169755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en-US" sz="1400" i="1" kern="12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  <a:ea typeface="+mn-ea"/>
                          <a:cs typeface="+mn-cs"/>
                        </a:rPr>
                        <a:t>&lt;app-activation&gt;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221064"/>
                  </a:ext>
                </a:extLst>
              </a:tr>
              <a:tr h="33402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  <a:cs typeface="Arial"/>
              </a:rPr>
              <a:t>Lakzan</a:t>
            </a:r>
            <a:r>
              <a:rPr lang="de-DE" sz="1200">
                <a:solidFill>
                  <a:srgbClr val="FFFFFF"/>
                </a:solidFill>
                <a:cs typeface="Arial"/>
              </a:rPr>
              <a:t> Nathan</a:t>
            </a:r>
          </a:p>
        </p:txBody>
      </p:sp>
      <p:sp>
        <p:nvSpPr>
          <p:cNvPr id="5" name="_">
            <a:extLst>
              <a:ext uri="{FF2B5EF4-FFF2-40B4-BE49-F238E27FC236}">
                <a16:creationId xmlns:a16="http://schemas.microsoft.com/office/drawing/2014/main" id="{D6A8BF5E-9CEC-F3A4-27F7-39555FC6BF1B}"/>
              </a:ext>
            </a:extLst>
          </p:cNvPr>
          <p:cNvSpPr txBox="1"/>
          <p:nvPr/>
        </p:nvSpPr>
        <p:spPr>
          <a:xfrm>
            <a:off x="414034" y="4064353"/>
            <a:ext cx="8820000" cy="2641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endParaRPr lang="de-D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1908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Web-Components-Tests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Soziale Interaktion</a:t>
            </a:r>
          </a:p>
          <a:p>
            <a:pPr lvl="0"/>
            <a:endParaRPr/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977529"/>
              </p:ext>
            </p:extLst>
          </p:nvPr>
        </p:nvGraphicFramePr>
        <p:xfrm>
          <a:off x="370800" y="1785600"/>
          <a:ext cx="8820000" cy="2024640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Komponente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minesweeper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5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&lt;app-header&gt;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2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&lt;app-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leaderboard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1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15518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Bereiche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Profil</a:t>
            </a:r>
            <a:endParaRPr lang="en-US"/>
          </a:p>
        </p:txBody>
      </p:sp>
      <p:sp>
        <p:nvSpPr>
          <p:cNvPr id="8" name="_"/>
          <p:cNvSpPr txBox="1"/>
          <p:nvPr/>
        </p:nvSpPr>
        <p:spPr>
          <a:xfrm>
            <a:off x="370800" y="2115975"/>
            <a:ext cx="8820000" cy="6232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59410" indent="-269875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>
                <a:cs typeface="Arial"/>
              </a:rPr>
              <a:t>Änderung der Accountinformationen</a:t>
            </a:r>
          </a:p>
          <a:p>
            <a:pPr marL="359410" indent="-269875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>
                <a:cs typeface="Arial"/>
              </a:rPr>
              <a:t>Wechsel zur Transaktionsübersicht</a:t>
            </a: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Arial"/>
                <a:cs typeface="Arial"/>
              </a:rPr>
              <a:t>Nico </a:t>
            </a:r>
            <a:r>
              <a:rPr lang="de-DE" sz="1200" err="1">
                <a:solidFill>
                  <a:srgbClr val="FFFFFF"/>
                </a:solidFill>
                <a:latin typeface="Arial"/>
                <a:cs typeface="Arial"/>
              </a:rPr>
              <a:t>Pareigis</a:t>
            </a:r>
          </a:p>
        </p:txBody>
      </p:sp>
      <p:sp>
        <p:nvSpPr>
          <p:cNvPr id="3" name="_">
            <a:extLst>
              <a:ext uri="{FF2B5EF4-FFF2-40B4-BE49-F238E27FC236}">
                <a16:creationId xmlns:a16="http://schemas.microsoft.com/office/drawing/2014/main" id="{E3E6FB23-033F-E475-8DBF-4699F1537A28}"/>
              </a:ext>
            </a:extLst>
          </p:cNvPr>
          <p:cNvSpPr txBox="1"/>
          <p:nvPr/>
        </p:nvSpPr>
        <p:spPr>
          <a:xfrm>
            <a:off x="370799" y="3102607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  <a:cs typeface="Arial"/>
              </a:rPr>
              <a:t>Transaktionsübersicht</a:t>
            </a:r>
          </a:p>
        </p:txBody>
      </p:sp>
      <p:sp>
        <p:nvSpPr>
          <p:cNvPr id="5" name="_">
            <a:extLst>
              <a:ext uri="{FF2B5EF4-FFF2-40B4-BE49-F238E27FC236}">
                <a16:creationId xmlns:a16="http://schemas.microsoft.com/office/drawing/2014/main" id="{8DD36747-5761-7E87-6D47-FB030787E0F8}"/>
              </a:ext>
            </a:extLst>
          </p:cNvPr>
          <p:cNvSpPr txBox="1"/>
          <p:nvPr/>
        </p:nvSpPr>
        <p:spPr>
          <a:xfrm>
            <a:off x="370799" y="3472961"/>
            <a:ext cx="8820000" cy="6232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59410" indent="-269875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>
                <a:cs typeface="Arial"/>
              </a:rPr>
              <a:t>Übersicht über alle bisherigen Transaktionen</a:t>
            </a:r>
          </a:p>
          <a:p>
            <a:pPr marL="359410" indent="-269875">
              <a:lnSpc>
                <a:spcPts val="2200"/>
              </a:lnSpc>
              <a:spcBef>
                <a:spcPts val="600"/>
              </a:spcBef>
              <a:buClr>
                <a:schemeClr val="accent1"/>
              </a:buClr>
              <a:buFont typeface="Wingdings"/>
              <a:buChar char="§"/>
            </a:pPr>
            <a:r>
              <a:rPr lang="de-DE">
                <a:cs typeface="Arial"/>
              </a:rPr>
              <a:t>Detailansicht zu den einzelnen Transaktionen</a:t>
            </a:r>
          </a:p>
        </p:txBody>
      </p:sp>
    </p:spTree>
    <p:extLst>
      <p:ext uri="{BB962C8B-B14F-4D97-AF65-F5344CB8AC3E}">
        <p14:creationId xmlns:p14="http://schemas.microsoft.com/office/powerpoint/2010/main" val="1935657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Web-Components-Tests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>
                <a:cs typeface="Arial"/>
              </a:rPr>
              <a:t>Profil</a:t>
            </a:r>
          </a:p>
          <a:p>
            <a:pPr lvl="0"/>
            <a:endParaRPr/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615383"/>
              </p:ext>
            </p:extLst>
          </p:nvPr>
        </p:nvGraphicFramePr>
        <p:xfrm>
          <a:off x="370800" y="1785600"/>
          <a:ext cx="8820000" cy="1347220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Komponente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&lt;user-profile-details&gt;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&lt;user-profile-password&gt;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4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02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7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A7A72622-7288-05CA-CBF5-FE3316330AFA}"/>
              </a:ext>
            </a:extLst>
          </p:cNvPr>
          <p:cNvSpPr txBox="1">
            <a:spLocks/>
          </p:cNvSpPr>
          <p:nvPr/>
        </p:nvSpPr>
        <p:spPr>
          <a:xfrm>
            <a:off x="367176" y="3582029"/>
            <a:ext cx="8820993" cy="5045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8425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620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180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75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cs typeface="Arial"/>
              </a:rPr>
              <a:t>Transaktionsübersicht</a:t>
            </a:r>
          </a:p>
          <a:p>
            <a:endParaRPr lang="de-DE"/>
          </a:p>
        </p:txBody>
      </p:sp>
      <p:graphicFrame>
        <p:nvGraphicFramePr>
          <p:cNvPr id="17" name="_">
            <a:extLst>
              <a:ext uri="{FF2B5EF4-FFF2-40B4-BE49-F238E27FC236}">
                <a16:creationId xmlns:a16="http://schemas.microsoft.com/office/drawing/2014/main" id="{36E470D8-DF86-9B54-9A8F-E8C448A76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33785"/>
              </p:ext>
            </p:extLst>
          </p:nvPr>
        </p:nvGraphicFramePr>
        <p:xfrm>
          <a:off x="402115" y="4562203"/>
          <a:ext cx="8820000" cy="1009780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Komponente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&lt;transaction-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history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&gt;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1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27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756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API End-</a:t>
            </a:r>
            <a:r>
              <a:rPr lang="de-DE" err="1"/>
              <a:t>to</a:t>
            </a:r>
            <a:r>
              <a:rPr lang="de-DE"/>
              <a:t>-End-Tests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/>
              <a:t>Soziale Interaktion</a:t>
            </a:r>
          </a:p>
          <a:p>
            <a:pPr lvl="0"/>
            <a:endParaRPr/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24165"/>
              </p:ext>
            </p:extLst>
          </p:nvPr>
        </p:nvGraphicFramePr>
        <p:xfrm>
          <a:off x="342225" y="1356975"/>
          <a:ext cx="8820000" cy="4386720"/>
        </p:xfrm>
        <a:graphic>
          <a:graphicData uri="http://schemas.openxmlformats.org/drawingml/2006/table">
            <a:tbl>
              <a:tblPr/>
              <a:tblGrid>
                <a:gridCol w="29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Pfad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Methode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0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5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accept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decline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2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delete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2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leaderboard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0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leaderboard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lastWeek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0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leaderboard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lastDay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0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minesweeper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0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minesweeper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restart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0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4886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minesweeper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victory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0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88501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endParaRPr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12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CEEB4-12E3-E932-1000-64DDFD257B34}"/>
              </a:ext>
            </a:extLst>
          </p:cNvPr>
          <p:cNvSpPr txBox="1"/>
          <p:nvPr/>
        </p:nvSpPr>
        <p:spPr>
          <a:xfrm>
            <a:off x="247650" y="5829300"/>
            <a:ext cx="11125090" cy="710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900" err="1"/>
              <a:t>Erfolg</a:t>
            </a:r>
            <a:r>
              <a:rPr lang="en-US" sz="1900"/>
              <a:t> der Minesweeper tests </a:t>
            </a:r>
            <a:r>
              <a:rPr lang="en-US" sz="1900" err="1"/>
              <a:t>ist</a:t>
            </a:r>
            <a:r>
              <a:rPr lang="en-US" sz="1900"/>
              <a:t> </a:t>
            </a:r>
            <a:r>
              <a:rPr lang="en-US" sz="1900" err="1"/>
              <a:t>abhängig</a:t>
            </a:r>
            <a:r>
              <a:rPr lang="en-US" sz="1900"/>
              <a:t> </a:t>
            </a:r>
            <a:r>
              <a:rPr lang="en-US" sz="1900" err="1"/>
              <a:t>davon</a:t>
            </a:r>
            <a:r>
              <a:rPr lang="en-US" sz="1900"/>
              <a:t> </a:t>
            </a:r>
            <a:r>
              <a:rPr lang="en-US" sz="1900" err="1"/>
              <a:t>wie</a:t>
            </a:r>
            <a:r>
              <a:rPr lang="en-US" sz="1900"/>
              <a:t> </a:t>
            </a:r>
            <a:r>
              <a:rPr lang="en-US" sz="1900" err="1"/>
              <a:t>viele</a:t>
            </a:r>
            <a:r>
              <a:rPr lang="en-US" sz="1900"/>
              <a:t> Tries </a:t>
            </a:r>
            <a:r>
              <a:rPr lang="en-US" sz="1900" err="1"/>
              <a:t>übrig</a:t>
            </a:r>
            <a:r>
              <a:rPr lang="en-US" sz="1900"/>
              <a:t> </a:t>
            </a:r>
            <a:r>
              <a:rPr lang="en-US" sz="1900" err="1"/>
              <a:t>sind</a:t>
            </a:r>
            <a:r>
              <a:rPr lang="en-US" sz="1900"/>
              <a:t> (3 pro Tag)​</a:t>
            </a:r>
          </a:p>
          <a:p>
            <a:pPr>
              <a:lnSpc>
                <a:spcPct val="110000"/>
              </a:lnSpc>
            </a:pPr>
            <a:r>
              <a:rPr lang="en-US" sz="1900" err="1"/>
              <a:t>Erfolg</a:t>
            </a:r>
            <a:r>
              <a:rPr lang="en-US" sz="1900"/>
              <a:t> der Friends Tests </a:t>
            </a:r>
            <a:r>
              <a:rPr lang="en-US" sz="1900" err="1"/>
              <a:t>ist</a:t>
            </a:r>
            <a:r>
              <a:rPr lang="en-US" sz="1900"/>
              <a:t> </a:t>
            </a:r>
            <a:r>
              <a:rPr lang="en-US" sz="1900" err="1"/>
              <a:t>teilsweise</a:t>
            </a:r>
            <a:r>
              <a:rPr lang="en-US" sz="1900"/>
              <a:t> </a:t>
            </a:r>
            <a:r>
              <a:rPr lang="en-US" sz="1900" err="1"/>
              <a:t>davon</a:t>
            </a:r>
            <a:r>
              <a:rPr lang="en-US" sz="1900"/>
              <a:t> </a:t>
            </a:r>
            <a:r>
              <a:rPr lang="en-US" sz="1900" err="1"/>
              <a:t>anhänigig</a:t>
            </a:r>
            <a:r>
              <a:rPr lang="en-US" sz="1900"/>
              <a:t> </a:t>
            </a:r>
            <a:r>
              <a:rPr lang="en-US" sz="1900" err="1"/>
              <a:t>wie</a:t>
            </a:r>
            <a:r>
              <a:rPr lang="en-US" sz="1900"/>
              <a:t> viele Requests </a:t>
            </a:r>
            <a:r>
              <a:rPr lang="en-US" sz="1900" err="1"/>
              <a:t>übrig</a:t>
            </a:r>
            <a:r>
              <a:rPr lang="en-US" sz="1900"/>
              <a:t> </a:t>
            </a:r>
            <a:r>
              <a:rPr lang="en-US" sz="1900" err="1"/>
              <a:t>sind</a:t>
            </a:r>
            <a:r>
              <a:rPr lang="en-US" sz="1900"/>
              <a:t> (</a:t>
            </a:r>
            <a:r>
              <a:rPr lang="en-US" sz="1900" err="1"/>
              <a:t>bei</a:t>
            </a:r>
            <a:r>
              <a:rPr lang="en-US" sz="1900"/>
              <a:t> </a:t>
            </a:r>
            <a:r>
              <a:rPr lang="en-US" sz="1900" err="1"/>
              <a:t>Abgabe</a:t>
            </a:r>
            <a:r>
              <a:rPr lang="en-US" sz="1900"/>
              <a:t> 20)​</a:t>
            </a:r>
          </a:p>
        </p:txBody>
      </p:sp>
    </p:spTree>
    <p:extLst>
      <p:ext uri="{BB962C8B-B14F-4D97-AF65-F5344CB8AC3E}">
        <p14:creationId xmlns:p14="http://schemas.microsoft.com/office/powerpoint/2010/main" val="21342320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API End-</a:t>
            </a:r>
            <a:r>
              <a:rPr lang="de-DE" err="1"/>
              <a:t>to</a:t>
            </a:r>
            <a:r>
              <a:rPr lang="de-DE"/>
              <a:t>-End-Tests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>
                <a:cs typeface="Arial"/>
              </a:rPr>
              <a:t>Profil</a:t>
            </a:r>
          </a:p>
          <a:p>
            <a:pPr lvl="0"/>
            <a:endParaRPr/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68039"/>
              </p:ext>
            </p:extLst>
          </p:nvPr>
        </p:nvGraphicFramePr>
        <p:xfrm>
          <a:off x="370800" y="1785600"/>
          <a:ext cx="8819994" cy="1687200"/>
        </p:xfrm>
        <a:graphic>
          <a:graphicData uri="http://schemas.openxmlformats.org/drawingml/2006/table">
            <a:tbl>
              <a:tblPr/>
              <a:tblGrid>
                <a:gridCol w="317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6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Pfad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Methode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account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avatar</a:t>
                      </a:r>
                      <a:endParaRPr lang="en-US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PUT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5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account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</a:t>
                      </a:r>
                      <a:endParaRPr lang="en-US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PUT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account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password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PUT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2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endParaRPr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10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Nico </a:t>
            </a:r>
            <a:r>
              <a:rPr lang="de-DE" sz="1200" err="1">
                <a:solidFill>
                  <a:srgbClr val="FFFFFF"/>
                </a:solidFill>
              </a:rPr>
              <a:t>Pareigis</a:t>
            </a:r>
            <a:endParaRPr lang="de-DE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971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API End-</a:t>
            </a:r>
            <a:r>
              <a:rPr lang="de-DE" err="1"/>
              <a:t>to</a:t>
            </a:r>
            <a:r>
              <a:rPr lang="de-DE"/>
              <a:t>-End-Tests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>
                <a:cs typeface="Arial"/>
              </a:rPr>
              <a:t>Profil</a:t>
            </a:r>
          </a:p>
          <a:p>
            <a:pPr lvl="0"/>
            <a:endParaRPr/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707979"/>
              </p:ext>
            </p:extLst>
          </p:nvPr>
        </p:nvGraphicFramePr>
        <p:xfrm>
          <a:off x="370800" y="1785600"/>
          <a:ext cx="8819994" cy="1349760"/>
        </p:xfrm>
        <a:graphic>
          <a:graphicData uri="http://schemas.openxmlformats.org/drawingml/2006/table">
            <a:tbl>
              <a:tblPr/>
              <a:tblGrid>
                <a:gridCol w="317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6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Pfad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Methode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4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forgetPassword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4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endParaRPr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8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  <a:latin typeface="Arial"/>
                <a:cs typeface="Arial"/>
              </a:rPr>
              <a:t>Lakzan</a:t>
            </a:r>
            <a:r>
              <a:rPr lang="de-DE" sz="1200">
                <a:solidFill>
                  <a:srgbClr val="FFFFFF"/>
                </a:solidFill>
                <a:latin typeface="Arial"/>
                <a:cs typeface="Arial"/>
              </a:rPr>
              <a:t> Nathan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4E14EA-F172-6AF4-6FE9-823E0919FFAC}"/>
              </a:ext>
            </a:extLst>
          </p:cNvPr>
          <p:cNvSpPr txBox="1"/>
          <p:nvPr/>
        </p:nvSpPr>
        <p:spPr>
          <a:xfrm>
            <a:off x="1761226" y="3693183"/>
            <a:ext cx="9468298" cy="3890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>
                <a:cs typeface="Arial"/>
              </a:rPr>
              <a:t>Anmerkung: </a:t>
            </a:r>
            <a:r>
              <a:rPr lang="de-DE" sz="1900" err="1">
                <a:cs typeface="Arial"/>
              </a:rPr>
              <a:t>Testconfig</a:t>
            </a:r>
            <a:r>
              <a:rPr lang="de-DE" sz="1900">
                <a:cs typeface="Arial"/>
              </a:rPr>
              <a:t> eingebaut, so das beim testen keine Emails verschickt werden</a:t>
            </a:r>
            <a:endParaRPr lang="de-DE" sz="1900" err="1"/>
          </a:p>
        </p:txBody>
      </p:sp>
    </p:spTree>
    <p:extLst>
      <p:ext uri="{BB962C8B-B14F-4D97-AF65-F5344CB8AC3E}">
        <p14:creationId xmlns:p14="http://schemas.microsoft.com/office/powerpoint/2010/main" val="3645455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API End-</a:t>
            </a:r>
            <a:r>
              <a:rPr lang="de-DE" err="1"/>
              <a:t>to</a:t>
            </a:r>
            <a:r>
              <a:rPr lang="de-DE"/>
              <a:t>-End-Tests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de-DE">
                <a:cs typeface="Arial"/>
              </a:rPr>
              <a:t>Trading</a:t>
            </a:r>
          </a:p>
          <a:p>
            <a:pPr lvl="0"/>
            <a:endParaRPr/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903"/>
              </p:ext>
            </p:extLst>
          </p:nvPr>
        </p:nvGraphicFramePr>
        <p:xfrm>
          <a:off x="370800" y="1785600"/>
          <a:ext cx="8819994" cy="2699517"/>
        </p:xfrm>
        <a:graphic>
          <a:graphicData uri="http://schemas.openxmlformats.org/drawingml/2006/table">
            <a:tbl>
              <a:tblPr/>
              <a:tblGrid>
                <a:gridCol w="3173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6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rgbClr val="FFFFFF"/>
                          </a:solidFill>
                        </a:rPr>
                        <a:t>Pfad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rgbClr val="FFFFFF"/>
                          </a:solidFill>
                        </a:rPr>
                        <a:t>Methode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GET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1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market</a:t>
                      </a:r>
                      <a:endParaRPr lang="de-DE" dirty="0" err="1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GET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1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339344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</a:t>
                      </a:r>
                      <a:endParaRPr lang="de-DE" dirty="0" err="1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GET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1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002167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</a:t>
                      </a:r>
                      <a:endParaRPr lang="de-DE" dirty="0" err="1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POST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2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26277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 b="0" i="0" u="none" strike="noStrike" noProof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endParaRPr lang="de-DE" b="0" i="0" u="none" strike="noStrike" noProof="0" dirty="0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POST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4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 dirty="0" err="1">
                          <a:solidFill>
                            <a:srgbClr val="014373"/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b="0" i="0" u="none" strike="noStrike" noProof="0" dirty="0">
                          <a:solidFill>
                            <a:srgbClr val="014373"/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dirty="0" err="1">
                          <a:solidFill>
                            <a:srgbClr val="014373"/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 b="0" i="0" u="none" strike="noStrike" noProof="0" dirty="0">
                          <a:solidFill>
                            <a:srgbClr val="014373"/>
                          </a:solidFill>
                          <a:latin typeface="Menlo"/>
                        </a:rPr>
                        <a:t>/</a:t>
                      </a:r>
                      <a:endParaRPr lang="de-DE" b="0" i="0" u="none" strike="noStrike" noProof="0" dirty="0">
                        <a:solidFill>
                          <a:srgbClr val="014373"/>
                        </a:solidFill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PATCH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2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 dirty="0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endParaRPr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 dirty="0">
                          <a:solidFill>
                            <a:schemeClr val="accent1"/>
                          </a:solidFill>
                        </a:rPr>
                        <a:t>10</a:t>
                      </a:r>
                      <a:endParaRPr lang="en-US" dirty="0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</a:rPr>
              <a:t>Alexander Schellenberg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15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User Interface End-</a:t>
            </a:r>
            <a:r>
              <a:rPr lang="de-DE" err="1"/>
              <a:t>to</a:t>
            </a:r>
            <a:r>
              <a:rPr lang="de-DE"/>
              <a:t>-End-Tests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Soziale Interaktion</a:t>
            </a:r>
            <a:endParaRPr/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096067"/>
              </p:ext>
            </p:extLst>
          </p:nvPr>
        </p:nvGraphicFramePr>
        <p:xfrm>
          <a:off x="370800" y="1785600"/>
          <a:ext cx="8820000" cy="1687200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Bereich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Friends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6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err="1"/>
                        <a:t>Leaderboard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err="1"/>
                        <a:t>Minesweeper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2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6272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 dirty="0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400"/>
              </a:lnSpc>
              <a:buNone/>
            </a:pPr>
            <a:r>
              <a:rPr lang="de-DE" sz="1200">
                <a:solidFill>
                  <a:srgbClr val="FFFFFF"/>
                </a:solidFill>
              </a:rPr>
              <a:t>Alexander </a:t>
            </a:r>
            <a:r>
              <a:rPr lang="de-DE" sz="1200" err="1">
                <a:solidFill>
                  <a:srgbClr val="FFFFFF"/>
                </a:solidFill>
              </a:rPr>
              <a:t>Lesnjak</a:t>
            </a:r>
            <a:endParaRPr lang="de-DE" sz="1200" err="1">
              <a:solidFill>
                <a:srgbClr val="FFFFFF"/>
              </a:solidFill>
              <a:latin typeface="Cambria Math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AEC58-920C-3973-079D-92EE25827BBB}"/>
              </a:ext>
            </a:extLst>
          </p:cNvPr>
          <p:cNvSpPr txBox="1"/>
          <p:nvPr/>
        </p:nvSpPr>
        <p:spPr>
          <a:xfrm>
            <a:off x="285750" y="4067175"/>
            <a:ext cx="10941457" cy="710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en-US" sz="1900" err="1">
                <a:cs typeface="Arial"/>
              </a:rPr>
              <a:t>Erfolg</a:t>
            </a:r>
            <a:r>
              <a:rPr lang="en-US" sz="1900">
                <a:cs typeface="Arial"/>
              </a:rPr>
              <a:t> der Minesweeper tests </a:t>
            </a:r>
            <a:r>
              <a:rPr lang="en-US" sz="1900" err="1">
                <a:cs typeface="Arial"/>
              </a:rPr>
              <a:t>ist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abhängig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davon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wie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viele</a:t>
            </a:r>
            <a:r>
              <a:rPr lang="en-US" sz="1900">
                <a:cs typeface="Arial"/>
              </a:rPr>
              <a:t> Tries </a:t>
            </a:r>
            <a:r>
              <a:rPr lang="en-US" sz="1900" err="1">
                <a:cs typeface="Arial"/>
              </a:rPr>
              <a:t>übrig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sind</a:t>
            </a:r>
            <a:r>
              <a:rPr lang="en-US" sz="1900">
                <a:cs typeface="Arial"/>
              </a:rPr>
              <a:t> (3)</a:t>
            </a:r>
          </a:p>
          <a:p>
            <a:pPr>
              <a:lnSpc>
                <a:spcPct val="110000"/>
              </a:lnSpc>
            </a:pPr>
            <a:r>
              <a:rPr lang="en-US" sz="1900" err="1">
                <a:cs typeface="Arial"/>
              </a:rPr>
              <a:t>Erfolg</a:t>
            </a:r>
            <a:r>
              <a:rPr lang="en-US" sz="1900">
                <a:cs typeface="Arial"/>
              </a:rPr>
              <a:t> der Friends Tests </a:t>
            </a:r>
            <a:r>
              <a:rPr lang="en-US" sz="1900" err="1">
                <a:cs typeface="Arial"/>
              </a:rPr>
              <a:t>ist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teilsweise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davon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anhänigig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wie</a:t>
            </a:r>
            <a:r>
              <a:rPr lang="en-US" sz="1900">
                <a:cs typeface="Arial"/>
              </a:rPr>
              <a:t> vile Requests </a:t>
            </a:r>
            <a:r>
              <a:rPr lang="en-US" sz="1900" err="1">
                <a:cs typeface="Arial"/>
              </a:rPr>
              <a:t>übrig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sind</a:t>
            </a:r>
            <a:r>
              <a:rPr lang="en-US" sz="1900">
                <a:cs typeface="Arial"/>
              </a:rPr>
              <a:t> (</a:t>
            </a:r>
            <a:r>
              <a:rPr lang="en-US" sz="1900" err="1">
                <a:cs typeface="Arial"/>
              </a:rPr>
              <a:t>bei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Abgabe</a:t>
            </a:r>
            <a:r>
              <a:rPr lang="en-US" sz="1900">
                <a:cs typeface="Arial"/>
              </a:rPr>
              <a:t> 20)</a:t>
            </a:r>
          </a:p>
        </p:txBody>
      </p:sp>
    </p:spTree>
    <p:extLst>
      <p:ext uri="{BB962C8B-B14F-4D97-AF65-F5344CB8AC3E}">
        <p14:creationId xmlns:p14="http://schemas.microsoft.com/office/powerpoint/2010/main" val="10103223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User Interface End-</a:t>
            </a:r>
            <a:r>
              <a:rPr lang="de-DE" err="1"/>
              <a:t>to</a:t>
            </a:r>
            <a:r>
              <a:rPr lang="de-DE"/>
              <a:t>-End-Tests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>
                <a:cs typeface="Arial"/>
              </a:rPr>
              <a:t>Profil</a:t>
            </a:r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090743"/>
              </p:ext>
            </p:extLst>
          </p:nvPr>
        </p:nvGraphicFramePr>
        <p:xfrm>
          <a:off x="370800" y="1785600"/>
          <a:ext cx="8820000" cy="2024639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Bereich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Allgemein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26037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Avatar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2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Details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2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Passwort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6272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10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Arial"/>
                <a:cs typeface="Arial"/>
              </a:rPr>
              <a:t>Nico </a:t>
            </a:r>
            <a:r>
              <a:rPr lang="de-DE" sz="1200" err="1">
                <a:solidFill>
                  <a:srgbClr val="FFFFFF"/>
                </a:solidFill>
                <a:latin typeface="Arial"/>
                <a:cs typeface="Arial"/>
              </a:rPr>
              <a:t>Pareigis</a:t>
            </a:r>
          </a:p>
        </p:txBody>
      </p:sp>
    </p:spTree>
    <p:extLst>
      <p:ext uri="{BB962C8B-B14F-4D97-AF65-F5344CB8AC3E}">
        <p14:creationId xmlns:p14="http://schemas.microsoft.com/office/powerpoint/2010/main" val="29856159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User Interface End-</a:t>
            </a:r>
            <a:r>
              <a:rPr lang="de-DE" err="1"/>
              <a:t>to</a:t>
            </a:r>
            <a:r>
              <a:rPr lang="de-DE"/>
              <a:t>-End-Tests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>
                <a:cs typeface="Arial"/>
              </a:rPr>
              <a:t>User</a:t>
            </a:r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27520"/>
              </p:ext>
            </p:extLst>
          </p:nvPr>
        </p:nvGraphicFramePr>
        <p:xfrm>
          <a:off x="370800" y="1785600"/>
          <a:ext cx="8820000" cy="1687199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Bereich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err="1"/>
                        <a:t>forgotPassword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5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26037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err="1"/>
                        <a:t>Sign</a:t>
                      </a:r>
                      <a:r>
                        <a:rPr lang="de-DE" sz="1600"/>
                        <a:t>-in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6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Passwort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62724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14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  <a:latin typeface="Arial"/>
                <a:cs typeface="Arial"/>
              </a:rPr>
              <a:t>Lakzan</a:t>
            </a:r>
            <a:r>
              <a:rPr lang="de-DE" sz="1200">
                <a:solidFill>
                  <a:srgbClr val="FFFFFF"/>
                </a:solidFill>
                <a:latin typeface="Arial"/>
                <a:cs typeface="Arial"/>
              </a:rPr>
              <a:t> Nathan</a:t>
            </a:r>
          </a:p>
        </p:txBody>
      </p:sp>
      <p:pic>
        <p:nvPicPr>
          <p:cNvPr id="3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FD83FB1D-4359-9B32-A039-2F8B7984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3" y="3875696"/>
            <a:ext cx="3965275" cy="12272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6D79404-A064-DA2F-192A-5CF9B9E7C9DF}"/>
              </a:ext>
            </a:extLst>
          </p:cNvPr>
          <p:cNvSpPr txBox="1"/>
          <p:nvPr/>
        </p:nvSpPr>
        <p:spPr>
          <a:xfrm>
            <a:off x="407243" y="5433533"/>
            <a:ext cx="10837582" cy="710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0000"/>
              </a:lnSpc>
            </a:pPr>
            <a:r>
              <a:rPr lang="de-DE" sz="1900">
                <a:cs typeface="Arial"/>
              </a:rPr>
              <a:t>Es kann sein passieren, dass die Teste nicht beim ersten Versuch durchlaufen, weil der API Server</a:t>
            </a:r>
            <a:endParaRPr lang="de-DE" sz="1900" err="1">
              <a:cs typeface="Arial"/>
            </a:endParaRPr>
          </a:p>
          <a:p>
            <a:pPr>
              <a:lnSpc>
                <a:spcPct val="110000"/>
              </a:lnSpc>
            </a:pPr>
            <a:r>
              <a:rPr lang="de-DE" sz="1900">
                <a:cs typeface="Arial"/>
              </a:rPr>
              <a:t>überlastet und auf eine Anfrage keine Antwort liefert.</a:t>
            </a:r>
          </a:p>
        </p:txBody>
      </p:sp>
      <p:pic>
        <p:nvPicPr>
          <p:cNvPr id="11" name="Grafik 11" descr="Ein Bild, das Text enthält.&#10;&#10;Beschreibung automatisch generiert.">
            <a:extLst>
              <a:ext uri="{FF2B5EF4-FFF2-40B4-BE49-F238E27FC236}">
                <a16:creationId xmlns:a16="http://schemas.microsoft.com/office/drawing/2014/main" id="{1F959133-7EBB-9090-876A-143B664BB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490" y="3877266"/>
            <a:ext cx="4008407" cy="133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0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User Interface End-</a:t>
            </a:r>
            <a:r>
              <a:rPr lang="de-DE" err="1"/>
              <a:t>to</a:t>
            </a:r>
            <a:r>
              <a:rPr lang="de-DE"/>
              <a:t>-End-Tests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>
                <a:cs typeface="Arial"/>
              </a:rPr>
              <a:t>Portfolio</a:t>
            </a:r>
          </a:p>
        </p:txBody>
      </p:sp>
      <p:graphicFrame>
        <p:nvGraphicFramePr>
          <p:cNvPr id="7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076471"/>
              </p:ext>
            </p:extLst>
          </p:nvPr>
        </p:nvGraphicFramePr>
        <p:xfrm>
          <a:off x="370800" y="1342451"/>
          <a:ext cx="8820000" cy="1349759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Bereich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Allgemein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2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26037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Kaufen/Verkaufen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5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7</a:t>
                      </a:r>
                      <a:endParaRPr lang="en-US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8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9" name="_"/>
          <p:cNvSpPr txBox="1"/>
          <p:nvPr/>
        </p:nvSpPr>
        <p:spPr>
          <a:xfrm>
            <a:off x="9694800" y="2175959"/>
            <a:ext cx="1980000" cy="17953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Arial"/>
                <a:cs typeface="Arial"/>
              </a:rPr>
              <a:t>Alexander Schellenberg</a:t>
            </a:r>
            <a:endParaRPr lang="de-DE"/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1DE61489-8EE0-0BC7-0AE3-84E013CBD831}"/>
              </a:ext>
            </a:extLst>
          </p:cNvPr>
          <p:cNvSpPr txBox="1">
            <a:spLocks/>
          </p:cNvSpPr>
          <p:nvPr/>
        </p:nvSpPr>
        <p:spPr>
          <a:xfrm>
            <a:off x="383240" y="2829653"/>
            <a:ext cx="8820993" cy="5045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8425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620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180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75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cs typeface="Arial"/>
              </a:rPr>
              <a:t>Market</a:t>
            </a:r>
          </a:p>
        </p:txBody>
      </p:sp>
      <p:graphicFrame>
        <p:nvGraphicFramePr>
          <p:cNvPr id="11" name="_">
            <a:extLst>
              <a:ext uri="{FF2B5EF4-FFF2-40B4-BE49-F238E27FC236}">
                <a16:creationId xmlns:a16="http://schemas.microsoft.com/office/drawing/2014/main" id="{7313FFF7-0323-CABF-40B0-25A193B66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523146"/>
              </p:ext>
            </p:extLst>
          </p:nvPr>
        </p:nvGraphicFramePr>
        <p:xfrm>
          <a:off x="392416" y="3266365"/>
          <a:ext cx="8820000" cy="1349759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Bereich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Allgemein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1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26037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Kaufen/Verkaufen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5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6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9589725D-629F-47D2-0D19-277A5A264CF6}"/>
              </a:ext>
            </a:extLst>
          </p:cNvPr>
          <p:cNvSpPr txBox="1">
            <a:spLocks/>
          </p:cNvSpPr>
          <p:nvPr/>
        </p:nvSpPr>
        <p:spPr>
          <a:xfrm>
            <a:off x="383240" y="4742760"/>
            <a:ext cx="8820993" cy="5045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8425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620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180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75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cs typeface="Arial"/>
              </a:rPr>
              <a:t>Trading-Details</a:t>
            </a:r>
          </a:p>
        </p:txBody>
      </p:sp>
      <p:graphicFrame>
        <p:nvGraphicFramePr>
          <p:cNvPr id="14" name="_">
            <a:extLst>
              <a:ext uri="{FF2B5EF4-FFF2-40B4-BE49-F238E27FC236}">
                <a16:creationId xmlns:a16="http://schemas.microsoft.com/office/drawing/2014/main" id="{CFA0C7F6-9667-7A1C-EE41-74B864E9E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348957"/>
              </p:ext>
            </p:extLst>
          </p:nvPr>
        </p:nvGraphicFramePr>
        <p:xfrm>
          <a:off x="392416" y="5211898"/>
          <a:ext cx="8820000" cy="1349759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Bereich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Anzahl Tests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39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Allgemein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1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326037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Notiz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3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Gesamt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900"/>
                        </a:lnSpc>
                        <a:buNone/>
                      </a:pPr>
                      <a:r>
                        <a:rPr lang="de-DE" sz="1600" b="1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9799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39910"/>
            <a:ext cx="8820000" cy="468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Einleitung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API-Server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Web-Client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Qualitätssicherungsmaßnahmen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accent1"/>
              </a:buClr>
              <a:buAutoNum type="circleNumWdBlackPlain"/>
            </a:pPr>
            <a:r>
              <a:rPr lang="de-DE" sz="2400">
                <a:solidFill>
                  <a:schemeClr val="accent1"/>
                </a:solidFill>
              </a:rPr>
              <a:t>Sicherheitsmaßnahmen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94980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Inhalt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Prof. Dr. Norman Lahme-Hütig   |   Web Engineering und IT-Sicherheit (2023)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_"/>
          <p:cNvSpPr txBox="1"/>
          <p:nvPr/>
        </p:nvSpPr>
        <p:spPr>
          <a:xfrm>
            <a:off x="370800" y="1739910"/>
            <a:ext cx="8820000" cy="468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/>
              </a:buClr>
              <a:buAutoNum type="circleNumWdBlackPlain"/>
            </a:pPr>
            <a:r>
              <a:rPr lang="de-DE" sz="2400">
                <a:solidFill>
                  <a:schemeClr val="tx2"/>
                </a:solidFill>
              </a:rPr>
              <a:t>Einleitung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accent1"/>
              </a:buClr>
              <a:buAutoNum type="circleNumWdBlackPlain"/>
            </a:pPr>
            <a:r>
              <a:rPr lang="de-DE" sz="2400">
                <a:solidFill>
                  <a:schemeClr val="accent1"/>
                </a:solidFill>
              </a:rPr>
              <a:t>API-Server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Web-Client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Qualitätssicherungsmaßnahmen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Sicherheitsmaßnahmen</a:t>
            </a:r>
          </a:p>
          <a:p>
            <a:pPr marL="540000" indent="-540000">
              <a:lnSpc>
                <a:spcPts val="2900"/>
              </a:lnSpc>
              <a:spcBef>
                <a:spcPts val="1200"/>
              </a:spcBef>
              <a:buClr>
                <a:schemeClr val="tx2">
                  <a:lumMod val="125000"/>
                </a:schemeClr>
              </a:buClr>
              <a:buAutoNum type="circleNumWdBlackPlain"/>
            </a:pPr>
            <a:r>
              <a:rPr lang="de-DE" sz="2400">
                <a:solidFill>
                  <a:schemeClr val="tx2">
                    <a:lumMod val="125000"/>
                  </a:schemeClr>
                </a:solidFill>
              </a:rPr>
              <a:t>Anhang</a:t>
            </a:r>
          </a:p>
        </p:txBody>
      </p:sp>
    </p:spTree>
    <p:extLst>
      <p:ext uri="{BB962C8B-B14F-4D97-AF65-F5344CB8AC3E}">
        <p14:creationId xmlns:p14="http://schemas.microsoft.com/office/powerpoint/2010/main" val="16260561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Browserseitige Mechanismen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Header</a:t>
            </a:r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CORS (vorgegeben durch den Dozenten)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132649"/>
              </p:ext>
            </p:extLst>
          </p:nvPr>
        </p:nvGraphicFramePr>
        <p:xfrm>
          <a:off x="370800" y="2184076"/>
          <a:ext cx="8820000" cy="1596900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Header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9460">
                <a:tc>
                  <a:txBody>
                    <a:bodyPr/>
                    <a:lstStyle/>
                    <a:p>
                      <a:pPr marL="320040" indent="-240030">
                        <a:lnSpc>
                          <a:spcPts val="1900"/>
                        </a:lnSpc>
                        <a:buClr>
                          <a:schemeClr val="accent1"/>
                        </a:buClr>
                        <a:buFont typeface="Wingdings"/>
                        <a:buChar char="§"/>
                      </a:pPr>
                      <a:r>
                        <a:rPr lang="de-DE" sz="1600"/>
                        <a:t>Access-Control-</a:t>
                      </a:r>
                      <a:r>
                        <a:rPr lang="de-DE" sz="1600" err="1"/>
                        <a:t>Allow</a:t>
                      </a:r>
                      <a:r>
                        <a:rPr lang="de-DE" sz="1600"/>
                        <a:t>-Origin</a:t>
                      </a:r>
                    </a:p>
                    <a:p>
                      <a:pPr marL="320040" indent="-240030">
                        <a:lnSpc>
                          <a:spcPts val="1900"/>
                        </a:lnSpc>
                        <a:spcBef>
                          <a:spcPts val="500"/>
                        </a:spcBef>
                        <a:buClr>
                          <a:schemeClr val="accent1"/>
                        </a:buClr>
                        <a:buFont typeface="Wingdings"/>
                        <a:buChar char="§"/>
                      </a:pPr>
                      <a:r>
                        <a:rPr lang="de-DE" sz="1600"/>
                        <a:t>Access-Control-</a:t>
                      </a:r>
                      <a:r>
                        <a:rPr lang="de-DE" sz="1600" err="1"/>
                        <a:t>Allow</a:t>
                      </a:r>
                      <a:r>
                        <a:rPr lang="de-DE" sz="1600"/>
                        <a:t>-</a:t>
                      </a:r>
                      <a:r>
                        <a:rPr lang="de-DE" sz="1600" err="1"/>
                        <a:t>Credentials</a:t>
                      </a:r>
                      <a:endParaRPr lang="de-DE" sz="1600"/>
                    </a:p>
                    <a:p>
                      <a:pPr marL="320040" indent="-240030">
                        <a:lnSpc>
                          <a:spcPts val="1900"/>
                        </a:lnSpc>
                        <a:spcBef>
                          <a:spcPts val="500"/>
                        </a:spcBef>
                        <a:buClr>
                          <a:schemeClr val="accent1"/>
                        </a:buClr>
                        <a:buFont typeface="Wingdings"/>
                        <a:buChar char="§"/>
                      </a:pPr>
                      <a:r>
                        <a:rPr lang="de-DE" sz="1600"/>
                        <a:t>Access-Control-</a:t>
                      </a:r>
                      <a:r>
                        <a:rPr lang="de-DE" sz="1600" err="1"/>
                        <a:t>Allow</a:t>
                      </a:r>
                      <a:r>
                        <a:rPr lang="de-DE" sz="1600"/>
                        <a:t>-Headers</a:t>
                      </a:r>
                    </a:p>
                    <a:p>
                      <a:pPr marL="320040" indent="-240030">
                        <a:lnSpc>
                          <a:spcPts val="1900"/>
                        </a:lnSpc>
                        <a:spcBef>
                          <a:spcPts val="500"/>
                        </a:spcBef>
                        <a:buClr>
                          <a:schemeClr val="accent1"/>
                        </a:buClr>
                        <a:buFont typeface="Wingdings"/>
                        <a:buChar char="§"/>
                      </a:pPr>
                      <a:r>
                        <a:rPr lang="de-DE" sz="1600"/>
                        <a:t>Access-Control-</a:t>
                      </a:r>
                      <a:r>
                        <a:rPr lang="de-DE" sz="1600" err="1"/>
                        <a:t>Allow</a:t>
                      </a:r>
                      <a:r>
                        <a:rPr lang="de-DE" sz="1600"/>
                        <a:t>-Methods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services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cors.service.ts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094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Browserseitige Mechanismen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Header</a:t>
            </a:r>
          </a:p>
        </p:txBody>
      </p:sp>
      <p:sp>
        <p:nvSpPr>
          <p:cNvPr id="7" name="_"/>
          <p:cNvSpPr txBox="1"/>
          <p:nvPr/>
        </p:nvSpPr>
        <p:spPr>
          <a:xfrm>
            <a:off x="373942" y="2107991"/>
            <a:ext cx="8820000" cy="59554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de-DE" sz="2100">
                <a:solidFill>
                  <a:schemeClr val="accent1"/>
                </a:solidFill>
              </a:rPr>
              <a:t>CSP - </a:t>
            </a:r>
            <a:r>
              <a:rPr lang="de-DE" sz="2000" err="1">
                <a:solidFill>
                  <a:schemeClr val="accent1"/>
                </a:solidFill>
              </a:rPr>
              <a:t>src</a:t>
            </a:r>
            <a:r>
              <a:rPr lang="de-DE" sz="2000">
                <a:solidFill>
                  <a:schemeClr val="accent1"/>
                </a:solidFill>
              </a:rPr>
              <a:t>/</a:t>
            </a:r>
            <a:r>
              <a:rPr lang="de-DE" sz="2000" err="1">
                <a:solidFill>
                  <a:schemeClr val="accent1"/>
                </a:solidFill>
              </a:rPr>
              <a:t>services</a:t>
            </a:r>
            <a:r>
              <a:rPr lang="de-DE" sz="2000">
                <a:solidFill>
                  <a:schemeClr val="accent1"/>
                </a:solidFill>
              </a:rPr>
              <a:t>/</a:t>
            </a:r>
            <a:r>
              <a:rPr lang="de-DE" sz="2000" err="1">
                <a:solidFill>
                  <a:schemeClr val="accent1"/>
                </a:solidFill>
              </a:rPr>
              <a:t>cspMiddleware.ts</a:t>
            </a:r>
            <a:endParaRPr lang="de-DE" sz="2000">
              <a:solidFill>
                <a:schemeClr val="accent1"/>
              </a:solidFill>
              <a:cs typeface="Arial"/>
            </a:endParaRPr>
          </a:p>
          <a:p>
            <a:pPr>
              <a:lnSpc>
                <a:spcPts val="2500"/>
              </a:lnSpc>
            </a:pPr>
            <a:r>
              <a:rPr lang="de-DE" sz="1050">
                <a:solidFill>
                  <a:srgbClr val="5BEC95"/>
                </a:solidFill>
                <a:latin typeface="Menlo"/>
                <a:cs typeface="Arial"/>
              </a:rPr>
              <a:t>['Content-Security-Policy'</a:t>
            </a:r>
            <a:r>
              <a:rPr lang="de-DE" sz="1050">
                <a:solidFill>
                  <a:srgbClr val="939DA5"/>
                </a:solidFill>
                <a:latin typeface="Menlo"/>
                <a:cs typeface="Arial"/>
              </a:rPr>
              <a:t>, </a:t>
            </a:r>
            <a:r>
              <a:rPr lang="de-DE" sz="1050">
                <a:solidFill>
                  <a:srgbClr val="5BEC95"/>
                </a:solidFill>
                <a:latin typeface="Menlo"/>
                <a:cs typeface="Arial"/>
              </a:rPr>
              <a:t>"</a:t>
            </a:r>
            <a:r>
              <a:rPr lang="de-DE" sz="1050" err="1">
                <a:solidFill>
                  <a:srgbClr val="5BEC95"/>
                </a:solidFill>
                <a:latin typeface="Menlo"/>
                <a:cs typeface="Arial"/>
              </a:rPr>
              <a:t>script-src</a:t>
            </a:r>
            <a:r>
              <a:rPr lang="de-DE" sz="1050">
                <a:solidFill>
                  <a:srgbClr val="5BEC95"/>
                </a:solidFill>
                <a:latin typeface="Menlo"/>
                <a:cs typeface="Arial"/>
              </a:rPr>
              <a:t> '</a:t>
            </a:r>
            <a:r>
              <a:rPr lang="de-DE" sz="1050" err="1">
                <a:solidFill>
                  <a:srgbClr val="5BEC95"/>
                </a:solidFill>
                <a:latin typeface="Menlo"/>
                <a:cs typeface="Arial"/>
              </a:rPr>
              <a:t>self</a:t>
            </a:r>
            <a:r>
              <a:rPr lang="de-DE" sz="1050">
                <a:solidFill>
                  <a:srgbClr val="5BEC95"/>
                </a:solidFill>
                <a:latin typeface="Menlo"/>
                <a:cs typeface="Arial"/>
              </a:rPr>
              <a:t>'; style-</a:t>
            </a:r>
            <a:r>
              <a:rPr lang="de-DE" sz="1050" err="1">
                <a:solidFill>
                  <a:srgbClr val="5BEC95"/>
                </a:solidFill>
                <a:latin typeface="Menlo"/>
                <a:cs typeface="Arial"/>
              </a:rPr>
              <a:t>src</a:t>
            </a:r>
            <a:r>
              <a:rPr lang="de-DE" sz="1050">
                <a:solidFill>
                  <a:srgbClr val="5BEC95"/>
                </a:solidFill>
                <a:latin typeface="Menlo"/>
                <a:cs typeface="Arial"/>
              </a:rPr>
              <a:t> '</a:t>
            </a:r>
            <a:r>
              <a:rPr lang="de-DE" sz="1050" err="1">
                <a:solidFill>
                  <a:srgbClr val="5BEC95"/>
                </a:solidFill>
                <a:latin typeface="Menlo"/>
                <a:cs typeface="Arial"/>
              </a:rPr>
              <a:t>self</a:t>
            </a:r>
            <a:r>
              <a:rPr lang="de-DE" sz="1050">
                <a:solidFill>
                  <a:srgbClr val="5BEC95"/>
                </a:solidFill>
                <a:latin typeface="Menlo"/>
                <a:cs typeface="Arial"/>
              </a:rPr>
              <a:t>'; frame-</a:t>
            </a:r>
            <a:r>
              <a:rPr lang="de-DE" sz="1050" err="1">
                <a:solidFill>
                  <a:srgbClr val="5BEC95"/>
                </a:solidFill>
                <a:latin typeface="Menlo"/>
                <a:cs typeface="Arial"/>
              </a:rPr>
              <a:t>ancestors</a:t>
            </a:r>
            <a:r>
              <a:rPr lang="de-DE" sz="1050">
                <a:solidFill>
                  <a:srgbClr val="5BEC95"/>
                </a:solidFill>
                <a:latin typeface="Menlo"/>
                <a:cs typeface="Arial"/>
              </a:rPr>
              <a:t> '</a:t>
            </a:r>
            <a:r>
              <a:rPr lang="de-DE" sz="1050" err="1">
                <a:solidFill>
                  <a:srgbClr val="5BEC95"/>
                </a:solidFill>
                <a:latin typeface="Menlo"/>
                <a:cs typeface="Arial"/>
              </a:rPr>
              <a:t>none</a:t>
            </a:r>
            <a:r>
              <a:rPr lang="de-DE" sz="1050">
                <a:solidFill>
                  <a:srgbClr val="5BEC95"/>
                </a:solidFill>
                <a:latin typeface="Menlo"/>
                <a:cs typeface="Arial"/>
              </a:rPr>
              <a:t>'"]</a:t>
            </a:r>
            <a:endParaRPr lang="de-DE" sz="105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_"/>
          <p:cNvSpPr txBox="1"/>
          <p:nvPr/>
        </p:nvSpPr>
        <p:spPr>
          <a:xfrm>
            <a:off x="363714" y="3181241"/>
            <a:ext cx="8820000" cy="11285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00"/>
              </a:lnSpc>
            </a:pPr>
            <a:r>
              <a:rPr lang="de-DE" sz="2100" err="1">
                <a:solidFill>
                  <a:schemeClr val="accent1"/>
                </a:solidFill>
              </a:rPr>
              <a:t>Referer</a:t>
            </a:r>
            <a:r>
              <a:rPr lang="de-DE" sz="2100">
                <a:solidFill>
                  <a:schemeClr val="accent1"/>
                </a:solidFill>
              </a:rPr>
              <a:t> Header - </a:t>
            </a:r>
            <a:r>
              <a:rPr lang="de-DE" sz="2000" err="1">
                <a:solidFill>
                  <a:schemeClr val="accent1"/>
                </a:solidFill>
              </a:rPr>
              <a:t>src</a:t>
            </a:r>
            <a:r>
              <a:rPr lang="de-DE" sz="2000">
                <a:solidFill>
                  <a:schemeClr val="accent1"/>
                </a:solidFill>
              </a:rPr>
              <a:t>/</a:t>
            </a:r>
            <a:r>
              <a:rPr lang="de-DE" sz="2000" err="1">
                <a:solidFill>
                  <a:schemeClr val="accent1"/>
                </a:solidFill>
              </a:rPr>
              <a:t>services</a:t>
            </a:r>
            <a:r>
              <a:rPr lang="de-DE" sz="2000">
                <a:solidFill>
                  <a:schemeClr val="accent1"/>
                </a:solidFill>
              </a:rPr>
              <a:t>/</a:t>
            </a:r>
            <a:r>
              <a:rPr lang="de-DE" sz="2000" err="1">
                <a:solidFill>
                  <a:schemeClr val="accent1"/>
                </a:solidFill>
              </a:rPr>
              <a:t>referrerPolicyMiddleware.ts</a:t>
            </a:r>
            <a:endParaRPr lang="de-DE" sz="2000">
              <a:solidFill>
                <a:schemeClr val="accent1"/>
              </a:solidFill>
              <a:cs typeface="Arial"/>
            </a:endParaRPr>
          </a:p>
          <a:p>
            <a:pPr>
              <a:lnSpc>
                <a:spcPts val="2200"/>
              </a:lnSpc>
            </a:pPr>
            <a:r>
              <a:rPr lang="de-DE" sz="1100">
                <a:solidFill>
                  <a:srgbClr val="5BEC95"/>
                </a:solidFill>
                <a:latin typeface="Menlo"/>
              </a:rPr>
              <a:t>['</a:t>
            </a:r>
            <a:r>
              <a:rPr lang="de-DE" sz="1100" err="1">
                <a:solidFill>
                  <a:srgbClr val="5BEC95"/>
                </a:solidFill>
                <a:latin typeface="Menlo"/>
              </a:rPr>
              <a:t>Referrer</a:t>
            </a:r>
            <a:r>
              <a:rPr lang="de-DE" sz="1100">
                <a:solidFill>
                  <a:srgbClr val="5BEC95"/>
                </a:solidFill>
                <a:latin typeface="Menlo"/>
              </a:rPr>
              <a:t>-Policy'</a:t>
            </a:r>
            <a:r>
              <a:rPr lang="de-DE" sz="1100">
                <a:solidFill>
                  <a:srgbClr val="939DA5"/>
                </a:solidFill>
                <a:latin typeface="Menlo"/>
              </a:rPr>
              <a:t>, </a:t>
            </a:r>
            <a:r>
              <a:rPr lang="de-DE" sz="1100">
                <a:solidFill>
                  <a:srgbClr val="5BEC95"/>
                </a:solidFill>
                <a:latin typeface="Menlo"/>
              </a:rPr>
              <a:t>'</a:t>
            </a:r>
            <a:r>
              <a:rPr lang="de-DE" sz="1100" err="1">
                <a:solidFill>
                  <a:srgbClr val="5BEC95"/>
                </a:solidFill>
                <a:latin typeface="Menlo"/>
              </a:rPr>
              <a:t>no-referrer</a:t>
            </a:r>
            <a:r>
              <a:rPr lang="de-DE" sz="1100">
                <a:solidFill>
                  <a:srgbClr val="5BEC95"/>
                </a:solidFill>
                <a:latin typeface="Menlo"/>
              </a:rPr>
              <a:t>']</a:t>
            </a:r>
            <a:endParaRPr lang="de-DE" sz="2100">
              <a:solidFill>
                <a:srgbClr val="015999"/>
              </a:solidFill>
              <a:latin typeface="Arial"/>
              <a:cs typeface="Arial"/>
            </a:endParaRPr>
          </a:p>
          <a:p>
            <a:pPr>
              <a:lnSpc>
                <a:spcPts val="2200"/>
              </a:lnSpc>
            </a:pPr>
            <a:br>
              <a:rPr lang="de-DE" sz="2100"/>
            </a:br>
            <a:endParaRPr lang="de-DE" sz="2100">
              <a:solidFill>
                <a:schemeClr val="accent1"/>
              </a:solidFill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</a:rPr>
              <a:t>Alexander Schellenberg</a:t>
            </a:r>
            <a:endParaRPr lang="de-DE"/>
          </a:p>
        </p:txBody>
      </p:sp>
      <p:sp>
        <p:nvSpPr>
          <p:cNvPr id="3" name="_">
            <a:extLst>
              <a:ext uri="{FF2B5EF4-FFF2-40B4-BE49-F238E27FC236}">
                <a16:creationId xmlns:a16="http://schemas.microsoft.com/office/drawing/2014/main" id="{36AFF329-D82B-0222-E103-7A077C5D7817}"/>
              </a:ext>
            </a:extLst>
          </p:cNvPr>
          <p:cNvSpPr txBox="1"/>
          <p:nvPr/>
        </p:nvSpPr>
        <p:spPr>
          <a:xfrm>
            <a:off x="373942" y="4240880"/>
            <a:ext cx="8820000" cy="103874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de-DE" sz="2100">
                <a:solidFill>
                  <a:schemeClr val="accent1"/>
                </a:solidFill>
              </a:rPr>
              <a:t>X-Frame-Options Header - </a:t>
            </a:r>
            <a:r>
              <a:rPr lang="de-DE" sz="2000" err="1">
                <a:solidFill>
                  <a:schemeClr val="accent1"/>
                </a:solidFill>
              </a:rPr>
              <a:t>src</a:t>
            </a:r>
            <a:r>
              <a:rPr lang="de-DE" sz="2000">
                <a:solidFill>
                  <a:schemeClr val="accent1"/>
                </a:solidFill>
              </a:rPr>
              <a:t>/</a:t>
            </a:r>
            <a:r>
              <a:rPr lang="de-DE" sz="2000" err="1">
                <a:solidFill>
                  <a:schemeClr val="accent1"/>
                </a:solidFill>
              </a:rPr>
              <a:t>services</a:t>
            </a:r>
            <a:r>
              <a:rPr lang="de-DE" sz="2000">
                <a:solidFill>
                  <a:schemeClr val="accent1"/>
                </a:solidFill>
              </a:rPr>
              <a:t>/</a:t>
            </a:r>
            <a:r>
              <a:rPr lang="de-DE" sz="2000" err="1">
                <a:solidFill>
                  <a:schemeClr val="accent1"/>
                </a:solidFill>
              </a:rPr>
              <a:t>xFrameMiddleware.ts</a:t>
            </a:r>
            <a:endParaRPr lang="de-DE" sz="2000">
              <a:solidFill>
                <a:schemeClr val="accent1"/>
              </a:solidFill>
              <a:cs typeface="Arial"/>
            </a:endParaRPr>
          </a:p>
          <a:p>
            <a:r>
              <a:rPr lang="de-DE" sz="1100">
                <a:solidFill>
                  <a:srgbClr val="5BEC95"/>
                </a:solidFill>
                <a:latin typeface="Menlo"/>
                <a:ea typeface="+mn-lt"/>
                <a:cs typeface="+mn-lt"/>
              </a:rPr>
              <a:t>['X-Frame-Options'</a:t>
            </a:r>
            <a:r>
              <a:rPr lang="de-DE" sz="1100">
                <a:solidFill>
                  <a:srgbClr val="939DA5"/>
                </a:solidFill>
                <a:latin typeface="Menlo"/>
                <a:ea typeface="+mn-lt"/>
                <a:cs typeface="+mn-lt"/>
              </a:rPr>
              <a:t>, </a:t>
            </a:r>
            <a:r>
              <a:rPr lang="de-DE" sz="1100">
                <a:solidFill>
                  <a:srgbClr val="5BEC95"/>
                </a:solidFill>
                <a:latin typeface="Menlo"/>
                <a:ea typeface="+mn-lt"/>
                <a:cs typeface="+mn-lt"/>
              </a:rPr>
              <a:t>'SAMEORIGIN']</a:t>
            </a:r>
            <a:endParaRPr lang="de-DE">
              <a:cs typeface="Arial"/>
            </a:endParaRPr>
          </a:p>
          <a:p>
            <a:pPr>
              <a:lnSpc>
                <a:spcPts val="2200"/>
              </a:lnSpc>
            </a:pPr>
            <a:br>
              <a:rPr lang="de-DE">
                <a:ea typeface="+mn-lt"/>
                <a:cs typeface="+mn-lt"/>
              </a:rPr>
            </a:br>
            <a:endParaRPr lang="de-DE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1709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Browserseitige Mechanismen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Header</a:t>
            </a:r>
          </a:p>
        </p:txBody>
      </p:sp>
      <p:sp>
        <p:nvSpPr>
          <p:cNvPr id="7" name="_"/>
          <p:cNvSpPr txBox="1"/>
          <p:nvPr/>
        </p:nvSpPr>
        <p:spPr>
          <a:xfrm>
            <a:off x="373942" y="2107991"/>
            <a:ext cx="8820000" cy="5981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de-DE" sz="2100">
                <a:solidFill>
                  <a:schemeClr val="accent1"/>
                </a:solidFill>
              </a:rPr>
              <a:t>X-Content-Type-Options Header - </a:t>
            </a:r>
            <a:r>
              <a:rPr lang="de-DE" sz="2000" err="1">
                <a:solidFill>
                  <a:schemeClr val="accent1"/>
                </a:solidFill>
              </a:rPr>
              <a:t>src</a:t>
            </a:r>
            <a:r>
              <a:rPr lang="de-DE" sz="2000">
                <a:solidFill>
                  <a:schemeClr val="accent1"/>
                </a:solidFill>
              </a:rPr>
              <a:t>/</a:t>
            </a:r>
            <a:r>
              <a:rPr lang="de-DE" sz="2000" err="1">
                <a:solidFill>
                  <a:schemeClr val="accent1"/>
                </a:solidFill>
              </a:rPr>
              <a:t>services</a:t>
            </a:r>
            <a:r>
              <a:rPr lang="de-DE" sz="2000">
                <a:solidFill>
                  <a:schemeClr val="accent1"/>
                </a:solidFill>
              </a:rPr>
              <a:t>/</a:t>
            </a:r>
            <a:r>
              <a:rPr lang="de-DE" sz="2000" err="1">
                <a:solidFill>
                  <a:schemeClr val="accent1"/>
                </a:solidFill>
              </a:rPr>
              <a:t>xContentTypeMiddleware.ts</a:t>
            </a:r>
            <a:endParaRPr lang="de-DE" sz="2000">
              <a:solidFill>
                <a:schemeClr val="accent1"/>
              </a:solidFill>
              <a:cs typeface="Arial"/>
            </a:endParaRPr>
          </a:p>
          <a:p>
            <a:pPr>
              <a:lnSpc>
                <a:spcPts val="2500"/>
              </a:lnSpc>
            </a:pPr>
            <a:r>
              <a:rPr lang="de-DE" sz="1050">
                <a:solidFill>
                  <a:srgbClr val="5BEC95"/>
                </a:solidFill>
                <a:latin typeface="Menlo"/>
                <a:cs typeface="Arial"/>
              </a:rPr>
              <a:t>['X-Content-Type-Options'</a:t>
            </a:r>
            <a:r>
              <a:rPr lang="de-DE" sz="1050">
                <a:solidFill>
                  <a:srgbClr val="939DA5"/>
                </a:solidFill>
                <a:latin typeface="Menlo"/>
                <a:cs typeface="Arial"/>
              </a:rPr>
              <a:t>, </a:t>
            </a:r>
            <a:r>
              <a:rPr lang="de-DE" sz="1050">
                <a:solidFill>
                  <a:srgbClr val="5BEC95"/>
                </a:solidFill>
                <a:latin typeface="Menlo"/>
                <a:cs typeface="Arial"/>
              </a:rPr>
              <a:t>'</a:t>
            </a:r>
            <a:r>
              <a:rPr lang="de-DE" sz="1050" err="1">
                <a:solidFill>
                  <a:srgbClr val="5BEC95"/>
                </a:solidFill>
                <a:latin typeface="Menlo"/>
                <a:cs typeface="Arial"/>
              </a:rPr>
              <a:t>nosniff</a:t>
            </a:r>
            <a:r>
              <a:rPr lang="de-DE" sz="1050">
                <a:solidFill>
                  <a:srgbClr val="5BEC95"/>
                </a:solidFill>
                <a:latin typeface="Menlo"/>
                <a:cs typeface="Arial"/>
              </a:rPr>
              <a:t>']</a:t>
            </a:r>
            <a:endParaRPr lang="de-DE" sz="105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_"/>
          <p:cNvSpPr txBox="1"/>
          <p:nvPr/>
        </p:nvSpPr>
        <p:spPr>
          <a:xfrm>
            <a:off x="363714" y="3181241"/>
            <a:ext cx="8820000" cy="116955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de-DE" sz="2100">
                <a:solidFill>
                  <a:schemeClr val="accent1"/>
                </a:solidFill>
              </a:rPr>
              <a:t>CORP - </a:t>
            </a:r>
            <a:r>
              <a:rPr lang="de-DE" sz="2000" err="1">
                <a:solidFill>
                  <a:schemeClr val="accent1"/>
                </a:solidFill>
              </a:rPr>
              <a:t>src</a:t>
            </a:r>
            <a:r>
              <a:rPr lang="de-DE" sz="2000">
                <a:solidFill>
                  <a:schemeClr val="accent1"/>
                </a:solidFill>
              </a:rPr>
              <a:t>/</a:t>
            </a:r>
            <a:r>
              <a:rPr lang="de-DE" sz="2000" err="1">
                <a:solidFill>
                  <a:schemeClr val="accent1"/>
                </a:solidFill>
              </a:rPr>
              <a:t>services</a:t>
            </a:r>
            <a:r>
              <a:rPr lang="de-DE" sz="2000">
                <a:solidFill>
                  <a:schemeClr val="accent1"/>
                </a:solidFill>
              </a:rPr>
              <a:t>/</a:t>
            </a:r>
            <a:r>
              <a:rPr lang="de-DE" sz="2000" err="1">
                <a:solidFill>
                  <a:schemeClr val="accent1"/>
                </a:solidFill>
              </a:rPr>
              <a:t>corpMiddleware.ts</a:t>
            </a:r>
            <a:endParaRPr lang="de-DE" sz="2000">
              <a:solidFill>
                <a:schemeClr val="accent1"/>
              </a:solidFill>
              <a:cs typeface="Arial"/>
            </a:endParaRPr>
          </a:p>
          <a:p>
            <a:pPr>
              <a:lnSpc>
                <a:spcPts val="2200"/>
              </a:lnSpc>
            </a:pPr>
            <a:r>
              <a:rPr lang="de-DE" sz="1100">
                <a:solidFill>
                  <a:srgbClr val="5BEC95"/>
                </a:solidFill>
                <a:latin typeface="Menlo"/>
              </a:rPr>
              <a:t>['Cross-Origin-</a:t>
            </a:r>
            <a:r>
              <a:rPr lang="de-DE" sz="1100" err="1">
                <a:solidFill>
                  <a:srgbClr val="5BEC95"/>
                </a:solidFill>
                <a:latin typeface="Menlo"/>
              </a:rPr>
              <a:t>Resource</a:t>
            </a:r>
            <a:r>
              <a:rPr lang="de-DE" sz="1100">
                <a:solidFill>
                  <a:srgbClr val="5BEC95"/>
                </a:solidFill>
                <a:latin typeface="Menlo"/>
              </a:rPr>
              <a:t>-Policy'</a:t>
            </a:r>
            <a:r>
              <a:rPr lang="de-DE" sz="1100">
                <a:solidFill>
                  <a:srgbClr val="939DA5"/>
                </a:solidFill>
                <a:latin typeface="Menlo"/>
              </a:rPr>
              <a:t>, </a:t>
            </a:r>
            <a:r>
              <a:rPr lang="de-DE" sz="1100">
                <a:solidFill>
                  <a:srgbClr val="5BEC95"/>
                </a:solidFill>
                <a:latin typeface="Menlo"/>
              </a:rPr>
              <a:t>'same-</a:t>
            </a:r>
            <a:r>
              <a:rPr lang="de-DE" sz="1100" err="1">
                <a:solidFill>
                  <a:srgbClr val="5BEC95"/>
                </a:solidFill>
                <a:latin typeface="Menlo"/>
              </a:rPr>
              <a:t>origin</a:t>
            </a:r>
            <a:r>
              <a:rPr lang="de-DE" sz="1100">
                <a:solidFill>
                  <a:srgbClr val="5BEC95"/>
                </a:solidFill>
                <a:latin typeface="Menlo"/>
              </a:rPr>
              <a:t>']</a:t>
            </a:r>
            <a:endParaRPr lang="de-DE" sz="2100">
              <a:solidFill>
                <a:srgbClr val="015999"/>
              </a:solidFill>
              <a:latin typeface="Arial"/>
              <a:cs typeface="Arial"/>
            </a:endParaRPr>
          </a:p>
          <a:p>
            <a:pPr>
              <a:lnSpc>
                <a:spcPts val="2200"/>
              </a:lnSpc>
            </a:pPr>
            <a:br>
              <a:rPr lang="de-DE" sz="2100"/>
            </a:br>
            <a:endParaRPr lang="de-DE" sz="2100">
              <a:solidFill>
                <a:schemeClr val="accent1"/>
              </a:solidFill>
              <a:cs typeface="Arial"/>
            </a:endParaRPr>
          </a:p>
        </p:txBody>
      </p:sp>
      <p:sp>
        <p:nvSpPr>
          <p:cNvPr id="11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9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0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</a:rPr>
              <a:t>Alexander Schellenberg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7848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Technische Sicherheitsmaßnahmen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Kryptografische Verfahren</a:t>
            </a:r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Einsatz der Verschlüsselung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33269"/>
              </p:ext>
            </p:extLst>
          </p:nvPr>
        </p:nvGraphicFramePr>
        <p:xfrm>
          <a:off x="370800" y="2184076"/>
          <a:ext cx="8820000" cy="918720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Erläuterung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28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routes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Ver- und Entschlüsselung der Eigenschaft 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note</a:t>
                      </a:r>
                      <a:r>
                        <a:rPr lang="de-DE" sz="1600"/>
                        <a:t> der 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Note</a:t>
                      </a:r>
                      <a:r>
                        <a:rPr lang="de-DE" sz="1600"/>
                        <a:t>-Entität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_"/>
          <p:cNvSpPr txBox="1"/>
          <p:nvPr/>
        </p:nvSpPr>
        <p:spPr>
          <a:xfrm>
            <a:off x="370800" y="3190751"/>
            <a:ext cx="882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chemeClr val="tx2">
                    <a:lumMod val="75000"/>
                  </a:schemeClr>
                </a:solidFill>
              </a:rPr>
              <a:t>Vorgegeben durch den Dozenten: Klasse </a:t>
            </a:r>
            <a:r>
              <a:rPr lang="de-DE" sz="144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CryptoService</a:t>
            </a:r>
            <a:r>
              <a:rPr lang="de-DE" sz="160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de-DE" sz="144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src</a:t>
            </a:r>
            <a:r>
              <a:rPr lang="de-DE" sz="1440">
                <a:solidFill>
                  <a:schemeClr val="accent1">
                    <a:lumMod val="75000"/>
                  </a:schemeClr>
                </a:solidFill>
                <a:latin typeface="Menlo"/>
              </a:rPr>
              <a:t>/</a:t>
            </a:r>
            <a:r>
              <a:rPr lang="de-DE" sz="144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services</a:t>
            </a:r>
            <a:r>
              <a:rPr lang="de-DE" sz="1440">
                <a:solidFill>
                  <a:schemeClr val="accent1">
                    <a:lumMod val="75000"/>
                  </a:schemeClr>
                </a:solidFill>
                <a:latin typeface="Menlo"/>
              </a:rPr>
              <a:t>/</a:t>
            </a:r>
            <a:r>
              <a:rPr lang="de-DE" sz="144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crypto.service.ts</a:t>
            </a:r>
            <a:r>
              <a:rPr lang="de-DE" sz="160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</a:rPr>
              <a:t>Alexander Schellenberg</a:t>
            </a:r>
            <a:endParaRPr lang="de-DE" sz="1200">
              <a:solidFill>
                <a:srgbClr val="FFFFFF"/>
              </a:solidFill>
              <a:latin typeface="Cambria Math"/>
              <a:ea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4995403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Technische Sicherheitsmaßnahmen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Kryptografische Verfahren</a:t>
            </a:r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Einsatz der Verschlüsselung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343863"/>
              </p:ext>
            </p:extLst>
          </p:nvPr>
        </p:nvGraphicFramePr>
        <p:xfrm>
          <a:off x="370800" y="2184076"/>
          <a:ext cx="8820000" cy="918720"/>
        </p:xfrm>
        <a:graphic>
          <a:graphicData uri="http://schemas.openxmlformats.org/drawingml/2006/table">
            <a:tbl>
              <a:tblPr/>
              <a:tblGrid>
                <a:gridCol w="441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rgbClr val="FFFFFF"/>
                          </a:solidFill>
                        </a:rPr>
                        <a:t>Datei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>
                          <a:solidFill>
                            <a:srgbClr val="FFFFFF"/>
                          </a:solidFill>
                        </a:rPr>
                        <a:t>Erläuterung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28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routes</a:t>
                      </a:r>
                      <a:r>
                        <a:rPr lang="de-DE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dirty="0"/>
                        <a:t>Ver- und Entschlüsselung von Passwörtern und </a:t>
                      </a:r>
                      <a:r>
                        <a:rPr lang="de-DE" sz="1600" dirty="0" err="1"/>
                        <a:t>SafeteyAnswers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_"/>
          <p:cNvSpPr txBox="1"/>
          <p:nvPr/>
        </p:nvSpPr>
        <p:spPr>
          <a:xfrm>
            <a:off x="370800" y="3190751"/>
            <a:ext cx="882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chemeClr val="tx2">
                    <a:lumMod val="75000"/>
                  </a:schemeClr>
                </a:solidFill>
              </a:rPr>
              <a:t>Vorgegeben durch den Dozenten: Klasse </a:t>
            </a:r>
            <a:r>
              <a:rPr lang="de-DE" sz="144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CryptoService</a:t>
            </a:r>
            <a:r>
              <a:rPr lang="de-DE" sz="160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de-DE" sz="144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src</a:t>
            </a:r>
            <a:r>
              <a:rPr lang="de-DE" sz="1440">
                <a:solidFill>
                  <a:schemeClr val="accent1">
                    <a:lumMod val="75000"/>
                  </a:schemeClr>
                </a:solidFill>
                <a:latin typeface="Menlo"/>
              </a:rPr>
              <a:t>/</a:t>
            </a:r>
            <a:r>
              <a:rPr lang="de-DE" sz="144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services</a:t>
            </a:r>
            <a:r>
              <a:rPr lang="de-DE" sz="1440">
                <a:solidFill>
                  <a:schemeClr val="accent1">
                    <a:lumMod val="75000"/>
                  </a:schemeClr>
                </a:solidFill>
                <a:latin typeface="Menlo"/>
              </a:rPr>
              <a:t>/</a:t>
            </a:r>
            <a:r>
              <a:rPr lang="de-DE" sz="144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crypto.service.ts</a:t>
            </a:r>
            <a:r>
              <a:rPr lang="de-DE" sz="160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</a:rPr>
              <a:t>Alexander Schellenberg</a:t>
            </a:r>
            <a:endParaRPr lang="de-DE" sz="1200">
              <a:solidFill>
                <a:srgbClr val="FFFFFF"/>
              </a:solidFill>
              <a:latin typeface="Cambria Math"/>
              <a:ea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5438329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Technische Sicherheitsmaßnahmen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Public-Key-Zertifikate</a:t>
            </a:r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Erstellung der Zertifikatskette</a:t>
            </a:r>
          </a:p>
        </p:txBody>
      </p:sp>
      <p:sp>
        <p:nvSpPr>
          <p:cNvPr id="8" name="_"/>
          <p:cNvSpPr txBox="1"/>
          <p:nvPr/>
        </p:nvSpPr>
        <p:spPr>
          <a:xfrm>
            <a:off x="370800" y="2115975"/>
            <a:ext cx="8820000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de-DE" sz="1800"/>
              <a:t>Die Zertifikate liegen im Verzeichnis </a:t>
            </a:r>
            <a:r>
              <a:rPr lang="de-DE" sz="162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src</a:t>
            </a:r>
            <a:r>
              <a:rPr lang="de-DE" sz="1620">
                <a:solidFill>
                  <a:schemeClr val="accent1">
                    <a:lumMod val="75000"/>
                  </a:schemeClr>
                </a:solidFill>
                <a:latin typeface="Menlo"/>
              </a:rPr>
              <a:t>/</a:t>
            </a:r>
            <a:r>
              <a:rPr lang="de-DE" sz="162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certs</a:t>
            </a:r>
          </a:p>
        </p:txBody>
      </p:sp>
      <p:sp>
        <p:nvSpPr>
          <p:cNvPr id="9" name="_"/>
          <p:cNvSpPr txBox="1"/>
          <p:nvPr/>
        </p:nvSpPr>
        <p:spPr>
          <a:xfrm>
            <a:off x="370800" y="2427501"/>
            <a:ext cx="8820000" cy="14484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chemeClr val="tx2">
                    <a:lumMod val="75000"/>
                  </a:schemeClr>
                </a:solidFill>
              </a:rPr>
              <a:t>Vorgegeben durch den Dozenten: Quellcode zum optionalen Starten des HTTPS-Servers in der Datei </a:t>
            </a:r>
            <a:r>
              <a:rPr lang="de-DE" sz="140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src</a:t>
            </a:r>
            <a:r>
              <a:rPr lang="de-DE" sz="1400">
                <a:solidFill>
                  <a:schemeClr val="accent1">
                    <a:lumMod val="75000"/>
                  </a:schemeClr>
                </a:solidFill>
                <a:latin typeface="Menlo"/>
              </a:rPr>
              <a:t>/</a:t>
            </a:r>
            <a:r>
              <a:rPr lang="de-DE" sz="1400" err="1">
                <a:solidFill>
                  <a:schemeClr val="accent1">
                    <a:lumMod val="75000"/>
                  </a:schemeClr>
                </a:solidFill>
                <a:latin typeface="Menlo"/>
              </a:rPr>
              <a:t>app.ts</a:t>
            </a:r>
          </a:p>
          <a:p>
            <a:pPr>
              <a:lnSpc>
                <a:spcPts val="1900"/>
              </a:lnSpc>
            </a:pPr>
            <a:endParaRPr lang="de-DE" sz="1400">
              <a:solidFill>
                <a:schemeClr val="accent1">
                  <a:lumMod val="75000"/>
                </a:schemeClr>
              </a:solidFill>
              <a:latin typeface="Menlo"/>
            </a:endParaRPr>
          </a:p>
          <a:p>
            <a:pPr marL="285750" indent="-285750">
              <a:lnSpc>
                <a:spcPts val="1900"/>
              </a:lnSpc>
              <a:buFont typeface="Calibri"/>
              <a:buChar char="-"/>
            </a:pPr>
            <a:r>
              <a:rPr lang="de-DE" sz="1600">
                <a:solidFill>
                  <a:schemeClr val="tx2">
                    <a:lumMod val="75000"/>
                  </a:schemeClr>
                </a:solidFill>
              </a:rPr>
              <a:t>Anpassen von HTTPS in </a:t>
            </a:r>
            <a:r>
              <a:rPr lang="de-DE" sz="1600" err="1">
                <a:solidFill>
                  <a:schemeClr val="tx2">
                    <a:lumMod val="75000"/>
                  </a:schemeClr>
                </a:solidFill>
              </a:rPr>
              <a:t>config.json</a:t>
            </a:r>
            <a:r>
              <a:rPr lang="de-DE" sz="1600">
                <a:solidFill>
                  <a:schemeClr val="tx2">
                    <a:lumMod val="75000"/>
                  </a:schemeClr>
                </a:solidFill>
              </a:rPr>
              <a:t> einstellen (Web &amp; API-Server)</a:t>
            </a:r>
            <a:endParaRPr lang="de-DE" sz="1600">
              <a:solidFill>
                <a:schemeClr val="tx2">
                  <a:lumMod val="75000"/>
                </a:schemeClr>
              </a:solidFill>
              <a:cs typeface="Arial"/>
            </a:endParaRPr>
          </a:p>
          <a:p>
            <a:pPr marL="285750" indent="-285750">
              <a:lnSpc>
                <a:spcPts val="1900"/>
              </a:lnSpc>
              <a:buFont typeface="Calibri"/>
              <a:buChar char="-"/>
            </a:pPr>
            <a:r>
              <a:rPr lang="de-DE" sz="16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E2E Tests laufen wie besprochen nur über HTTP</a:t>
            </a:r>
          </a:p>
          <a:p>
            <a:pPr>
              <a:lnSpc>
                <a:spcPts val="1900"/>
              </a:lnSpc>
            </a:pPr>
            <a:endParaRPr lang="de-DE" sz="1400">
              <a:solidFill>
                <a:schemeClr val="accent1">
                  <a:lumMod val="75000"/>
                </a:schemeClr>
              </a:solidFill>
              <a:latin typeface="Menlo"/>
            </a:endParaRPr>
          </a:p>
        </p:txBody>
      </p:sp>
      <p:sp>
        <p:nvSpPr>
          <p:cNvPr id="12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0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1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</a:rPr>
              <a:t>Alexander Schellenberg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576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Technische Sicherheitsmaßnahmen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Datenvalidierung</a:t>
            </a:r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Eingabevalidierung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6319"/>
              </p:ext>
            </p:extLst>
          </p:nvPr>
        </p:nvGraphicFramePr>
        <p:xfrm>
          <a:off x="370800" y="2632925"/>
          <a:ext cx="10213723" cy="3701032"/>
        </p:xfrm>
        <a:graphic>
          <a:graphicData uri="http://schemas.openxmlformats.org/drawingml/2006/table">
            <a:tbl>
              <a:tblPr/>
              <a:tblGrid>
                <a:gridCol w="405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Maßnahme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Datei(en)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896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Request-Body – Validierung von Property-Namen und –typen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routes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account-management.ts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Gleichheitsprüfung Eingabe- und Nutzerpasswort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/user-profile/user-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profile.ts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969549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Anzahl Dateien, Dateigröße (&lt; 200KiB), -endung (.</a:t>
                      </a:r>
                      <a:r>
                        <a:rPr lang="de-DE" sz="1600" err="1"/>
                        <a:t>jpg</a:t>
                      </a:r>
                      <a:r>
                        <a:rPr lang="de-DE" sz="1600"/>
                        <a:t>|.</a:t>
                      </a:r>
                      <a:r>
                        <a:rPr lang="de-DE" sz="1600" err="1"/>
                        <a:t>png</a:t>
                      </a:r>
                      <a:r>
                        <a:rPr lang="de-DE" sz="1600"/>
                        <a:t>), -signatur (</a:t>
                      </a:r>
                      <a:r>
                        <a:rPr lang="de-DE" sz="1600" err="1"/>
                        <a:t>jpg</a:t>
                      </a:r>
                      <a:r>
                        <a:rPr lang="de-DE" sz="1600"/>
                        <a:t>, </a:t>
                      </a:r>
                      <a:r>
                        <a:rPr lang="de-DE" sz="1600" err="1"/>
                        <a:t>png</a:t>
                      </a:r>
                      <a:r>
                        <a:rPr lang="de-DE" sz="1600"/>
                        <a:t>)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/user-profile/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avatar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avatar.ts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90965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Pattern-Validierung, Eingabedaten müssen sich von momentanen Nutzerdaten unterscheiden</a:t>
                      </a:r>
                      <a:endParaRPr lang="en-US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/user-profile/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details.ts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363718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Pattern-Validierung, Passwörter müssen übereinstimmen, neues Passwort muss sich von momentanem Unterscheiden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/user-profile/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password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password.ts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553579"/>
                  </a:ext>
                </a:extLst>
              </a:tr>
            </a:tbl>
          </a:graphicData>
        </a:graphic>
      </p:graphicFrame>
      <p:sp>
        <p:nvSpPr>
          <p:cNvPr id="14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3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</a:rPr>
              <a:t>Nico </a:t>
            </a:r>
            <a:r>
              <a:rPr lang="de-DE" sz="1200" err="1">
                <a:solidFill>
                  <a:srgbClr val="FFFFFF"/>
                </a:solidFill>
                <a:latin typeface="Cambria Math"/>
                <a:ea typeface="Cambria Math"/>
              </a:rPr>
              <a:t>Pareigis</a:t>
            </a:r>
          </a:p>
        </p:txBody>
      </p:sp>
    </p:spTree>
    <p:extLst>
      <p:ext uri="{BB962C8B-B14F-4D97-AF65-F5344CB8AC3E}">
        <p14:creationId xmlns:p14="http://schemas.microsoft.com/office/powerpoint/2010/main" val="15536718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Technische Sicherheitsmaßnahmen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Datenvalidierung</a:t>
            </a:r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Eingabevalidierung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65203"/>
              </p:ext>
            </p:extLst>
          </p:nvPr>
        </p:nvGraphicFramePr>
        <p:xfrm>
          <a:off x="207149" y="2295395"/>
          <a:ext cx="10213723" cy="3543173"/>
        </p:xfrm>
        <a:graphic>
          <a:graphicData uri="http://schemas.openxmlformats.org/drawingml/2006/table">
            <a:tbl>
              <a:tblPr/>
              <a:tblGrid>
                <a:gridCol w="405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Maßnahme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Datei(en)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896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Request-Body – Validierung von Property-Namen und –typen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routes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Überprüfung ob das Passwort gültig ist mit REGEX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sign-in.ts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, 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sign-up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activation.ts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, 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forgotPassword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forgotPassword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, 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routes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users.ts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969549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Überprüfung ob der Username gültig ist mit REGEX</a:t>
                      </a:r>
                      <a:endParaRPr lang="de-DE" sz="1600" err="1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-in/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sign-in.ts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, 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sign-up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signUp.ts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, 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forgotPassword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resetPassword.ts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, 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routes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users.ts</a:t>
                      </a:r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endParaRPr lang="de-DE" sz="1400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90965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Pattern-Validierung, </a:t>
                      </a:r>
                      <a:r>
                        <a:rPr lang="de-DE" sz="1600" err="1"/>
                        <a:t>white</a:t>
                      </a:r>
                      <a:r>
                        <a:rPr lang="de-DE" sz="1600"/>
                        <a:t>-list für Zeichen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-out/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sign-out.ts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, 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routes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comment.ts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363718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600" err="1"/>
                        <a:t>SafeteyAnswer</a:t>
                      </a:r>
                      <a:r>
                        <a:rPr lang="de-DE" sz="1600"/>
                        <a:t> Pattern-Validierung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signup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signUp.ts,src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forgotPassword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resetPassword.ts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, 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api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routes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users.ts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, 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forgotPassword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forgotPassword.ts</a:t>
                      </a:r>
                      <a:endParaRPr lang="de-DE" sz="1400" b="0" i="0" u="none" strike="noStrike" noProof="0" err="1">
                        <a:solidFill>
                          <a:srgbClr val="014373"/>
                        </a:solidFill>
                        <a:latin typeface="Menlo"/>
                      </a:endParaRPr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endParaRPr lang="de-DE" sz="1400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2">
                          <a:lumMod val="12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553579"/>
                  </a:ext>
                </a:extLst>
              </a:tr>
            </a:tbl>
          </a:graphicData>
        </a:graphic>
      </p:graphicFrame>
      <p:sp>
        <p:nvSpPr>
          <p:cNvPr id="14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3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 err="1">
                <a:solidFill>
                  <a:srgbClr val="FFFFFF"/>
                </a:solidFill>
                <a:latin typeface="Cambria Math"/>
                <a:ea typeface="Cambria Math"/>
              </a:rPr>
              <a:t>Lakzan</a:t>
            </a: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</a:rPr>
              <a:t> Nathan</a:t>
            </a:r>
          </a:p>
        </p:txBody>
      </p:sp>
    </p:spTree>
    <p:extLst>
      <p:ext uri="{BB962C8B-B14F-4D97-AF65-F5344CB8AC3E}">
        <p14:creationId xmlns:p14="http://schemas.microsoft.com/office/powerpoint/2010/main" val="1972167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Technische Sicherheitsmaßnahmen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Datenvalidierung</a:t>
            </a:r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Eingabevalidierung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989689"/>
              </p:ext>
            </p:extLst>
          </p:nvPr>
        </p:nvGraphicFramePr>
        <p:xfrm>
          <a:off x="370800" y="2632925"/>
          <a:ext cx="10213723" cy="900242"/>
        </p:xfrm>
        <a:graphic>
          <a:graphicData uri="http://schemas.openxmlformats.org/drawingml/2006/table">
            <a:tbl>
              <a:tblPr/>
              <a:tblGrid>
                <a:gridCol w="405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Maßnahme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Datei(en)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896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 err="1"/>
                        <a:t>IsFormValid</a:t>
                      </a:r>
                      <a:r>
                        <a:rPr lang="de-DE" sz="1600"/>
                        <a:t>()</a:t>
                      </a:r>
                      <a:endParaRPr lang="de-DE" sz="1600" err="1"/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routes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friends.ts</a:t>
                      </a:r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componenets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friends.ts</a:t>
                      </a:r>
                      <a:endParaRPr lang="de-DE" sz="1400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_"/>
          <p:cNvSpPr/>
          <p:nvPr/>
        </p:nvSpPr>
        <p:spPr>
          <a:xfrm>
            <a:off x="9550800" y="1785600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/>
          <p:cNvSpPr txBox="1"/>
          <p:nvPr/>
        </p:nvSpPr>
        <p:spPr>
          <a:xfrm>
            <a:off x="9694800" y="1899140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3" name="_"/>
          <p:cNvSpPr txBox="1"/>
          <p:nvPr/>
        </p:nvSpPr>
        <p:spPr>
          <a:xfrm>
            <a:off x="9694800" y="2175959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</a:rPr>
              <a:t>Alexander </a:t>
            </a:r>
            <a:r>
              <a:rPr lang="de-DE" sz="1200" err="1">
                <a:solidFill>
                  <a:srgbClr val="FFFFFF"/>
                </a:solidFill>
                <a:latin typeface="Cambria Math"/>
                <a:ea typeface="Cambria Math"/>
              </a:rPr>
              <a:t>Lesnjak</a:t>
            </a:r>
          </a:p>
        </p:txBody>
      </p:sp>
    </p:spTree>
    <p:extLst>
      <p:ext uri="{BB962C8B-B14F-4D97-AF65-F5344CB8AC3E}">
        <p14:creationId xmlns:p14="http://schemas.microsoft.com/office/powerpoint/2010/main" val="35867451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Technische Sicherheitsmaßnahmen</a:t>
            </a:r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1351" y="872232"/>
            <a:ext cx="8820993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Datenvalidierung</a:t>
            </a:r>
          </a:p>
        </p:txBody>
      </p:sp>
      <p:sp>
        <p:nvSpPr>
          <p:cNvPr id="7" name="_"/>
          <p:cNvSpPr txBox="1"/>
          <p:nvPr/>
        </p:nvSpPr>
        <p:spPr>
          <a:xfrm>
            <a:off x="370800" y="1745621"/>
            <a:ext cx="8820000" cy="320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2500"/>
              </a:lnSpc>
              <a:buNone/>
            </a:pPr>
            <a:r>
              <a:rPr lang="de-DE" sz="2100">
                <a:solidFill>
                  <a:schemeClr val="accent1"/>
                </a:solidFill>
              </a:rPr>
              <a:t>Eingabevalidierung</a:t>
            </a:r>
          </a:p>
        </p:txBody>
      </p:sp>
      <p:graphicFrame>
        <p:nvGraphicFramePr>
          <p:cNvPr id="8" name="_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017999"/>
              </p:ext>
            </p:extLst>
          </p:nvPr>
        </p:nvGraphicFramePr>
        <p:xfrm>
          <a:off x="359991" y="2135733"/>
          <a:ext cx="10213723" cy="2807716"/>
        </p:xfrm>
        <a:graphic>
          <a:graphicData uri="http://schemas.openxmlformats.org/drawingml/2006/table">
            <a:tbl>
              <a:tblPr/>
              <a:tblGrid>
                <a:gridCol w="405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440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Maßnahme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>
                          <a:solidFill>
                            <a:srgbClr val="FFFFFF"/>
                          </a:solidFill>
                        </a:rPr>
                        <a:t>Datei(en)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896"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600"/>
                        <a:t>Nur mögliche Transaktionen, Lock bei Transaktionen, </a:t>
                      </a:r>
                      <a:r>
                        <a:rPr lang="de-DE" sz="1600" err="1"/>
                        <a:t>Fetchen</a:t>
                      </a:r>
                      <a:r>
                        <a:rPr lang="de-DE" sz="1600"/>
                        <a:t> neuer Werte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tradingcomponent.ts</a:t>
                      </a:r>
                    </a:p>
                  </a:txBody>
                  <a:tcPr marL="90000" marR="90000" marT="46800" marB="46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de-DE" sz="1600" b="0" i="0" u="none" strike="noStrike" baseline="0" noProof="0">
                          <a:solidFill>
                            <a:srgbClr val="33322F"/>
                          </a:solidFill>
                          <a:latin typeface="Arial"/>
                        </a:rPr>
                        <a:t>Überprüfung Validität des Formulars, </a:t>
                      </a:r>
                      <a:r>
                        <a:rPr lang="de-DE" sz="1600" b="0" i="0" u="none" strike="noStrike" baseline="0" noProof="0">
                          <a:latin typeface="Arial"/>
                        </a:rPr>
                        <a:t>Pattern-Validierung,</a:t>
                      </a:r>
                      <a:r>
                        <a:rPr lang="de-DE" sz="1600" b="0" i="0" u="none" strike="noStrike" baseline="0" noProof="0">
                          <a:solidFill>
                            <a:srgbClr val="33322F"/>
                          </a:solidFill>
                          <a:latin typeface="Arial"/>
                        </a:rPr>
                        <a:t> </a:t>
                      </a:r>
                      <a:r>
                        <a:rPr lang="de-DE" sz="1600" b="0" i="0" u="none" strike="noStrike" baseline="0" noProof="0" err="1">
                          <a:solidFill>
                            <a:srgbClr val="33322F"/>
                          </a:solidFill>
                          <a:latin typeface="Arial"/>
                        </a:rPr>
                        <a:t>Sanitizing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components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</a:t>
                      </a:r>
                      <a:r>
                        <a:rPr lang="de-DE" sz="1400" b="0" i="0" u="none" strike="noStrike" noProof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-details/</a:t>
                      </a:r>
                      <a:r>
                        <a:rPr lang="de-DE" sz="1400" b="0" i="0" u="none" strike="noStrike" noProof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trading-details.ts</a:t>
                      </a:r>
                      <a:endParaRPr lang="de-DE" b="0" i="0" u="none" strike="noStrike" noProof="0" err="1"/>
                    </a:p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endParaRPr lang="de-DE" sz="1400" err="1">
                        <a:solidFill>
                          <a:schemeClr val="accent1">
                            <a:lumMod val="75000"/>
                          </a:schemeClr>
                        </a:solidFill>
                        <a:latin typeface="Menlo"/>
                      </a:endParaRP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969549"/>
                  </a:ext>
                </a:extLst>
              </a:tr>
              <a:tr h="55689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600" b="0" i="0" u="none" strike="noStrike" noProof="0">
                          <a:latin typeface="Arial"/>
                        </a:rPr>
                        <a:t>Request-Body – Validierung von Property-Namen, </a:t>
                      </a:r>
                      <a:r>
                        <a:rPr lang="de-DE" sz="16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Überprüfung Validität des Formulars, </a:t>
                      </a:r>
                      <a:r>
                        <a:rPr lang="de-DE" sz="1600" b="0" i="0" u="none" strike="noStrike" noProof="0">
                          <a:latin typeface="Arial"/>
                        </a:rPr>
                        <a:t>Pattern-Validierung,</a:t>
                      </a:r>
                      <a:r>
                        <a:rPr lang="de-DE" sz="16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 </a:t>
                      </a:r>
                      <a:r>
                        <a:rPr lang="de-DE" sz="1600" b="0" i="0" u="none" strike="noStrike" noProof="0" err="1">
                          <a:solidFill>
                            <a:srgbClr val="33322F"/>
                          </a:solidFill>
                          <a:latin typeface="Arial"/>
                        </a:rPr>
                        <a:t>Sanitizing</a:t>
                      </a:r>
                      <a:r>
                        <a:rPr lang="de-DE" sz="1600" b="0" i="0" u="none" strike="noStrike" noProof="0">
                          <a:solidFill>
                            <a:srgbClr val="33322F"/>
                          </a:solidFill>
                          <a:latin typeface="Arial"/>
                        </a:rPr>
                        <a:t>, nur mögliche Transaktionen</a:t>
                      </a:r>
                      <a:endParaRPr lang="de-DE"/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1900"/>
                        </a:lnSpc>
                        <a:buNone/>
                      </a:pP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src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routes</a:t>
                      </a:r>
                      <a:r>
                        <a:rPr lang="de-DE" sz="140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/</a:t>
                      </a:r>
                      <a:r>
                        <a:rPr lang="de-DE" sz="140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Menlo"/>
                        </a:rPr>
                        <a:t>trading.ts</a:t>
                      </a:r>
                    </a:p>
                  </a:txBody>
                  <a:tcPr marL="89999" marR="89999" marT="46799" marB="46799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90965"/>
                  </a:ext>
                </a:extLst>
              </a:tr>
            </a:tbl>
          </a:graphicData>
        </a:graphic>
      </p:graphicFrame>
      <p:sp>
        <p:nvSpPr>
          <p:cNvPr id="14" name="_"/>
          <p:cNvSpPr/>
          <p:nvPr/>
        </p:nvSpPr>
        <p:spPr>
          <a:xfrm>
            <a:off x="9691311" y="1126281"/>
            <a:ext cx="2268000" cy="686779"/>
          </a:xfrm>
          <a:prstGeom prst="rect">
            <a:avLst/>
          </a:prstGeom>
          <a:solidFill>
            <a:schemeClr val="accent1"/>
          </a:solidFill>
        </p:spPr>
      </p:sp>
      <p:sp>
        <p:nvSpPr>
          <p:cNvPr id="12" name="_"/>
          <p:cNvSpPr txBox="1"/>
          <p:nvPr/>
        </p:nvSpPr>
        <p:spPr>
          <a:xfrm>
            <a:off x="9835311" y="1239821"/>
            <a:ext cx="198000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1900"/>
              </a:lnSpc>
              <a:buNone/>
            </a:pPr>
            <a:r>
              <a:rPr lang="de-DE" sz="1600">
                <a:solidFill>
                  <a:srgbClr val="FFFFFF"/>
                </a:solidFill>
              </a:rPr>
              <a:t>Autor</a:t>
            </a:r>
          </a:p>
        </p:txBody>
      </p:sp>
      <p:sp>
        <p:nvSpPr>
          <p:cNvPr id="13" name="_"/>
          <p:cNvSpPr txBox="1"/>
          <p:nvPr/>
        </p:nvSpPr>
        <p:spPr>
          <a:xfrm>
            <a:off x="9835311" y="1516640"/>
            <a:ext cx="1980000" cy="1828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de-DE" sz="1200">
                <a:solidFill>
                  <a:srgbClr val="FFFFFF"/>
                </a:solidFill>
                <a:latin typeface="Cambria Math"/>
                <a:ea typeface="Cambria Math"/>
              </a:rPr>
              <a:t>Alexander Schellenberg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28127"/>
      </p:ext>
    </p:extLst>
  </p:cSld>
  <p:clrMapOvr>
    <a:masterClrMapping/>
  </p:clrMapOvr>
</p:sld>
</file>

<file path=ppt/theme/theme1.xml><?xml version="1.0" encoding="utf-8"?>
<a:theme xmlns:a="http://schemas.openxmlformats.org/drawingml/2006/main" name="FHM_PowerPoint_16x9_ETI">
  <a:themeElements>
    <a:clrScheme name="FH neu">
      <a:dk1>
        <a:srgbClr val="33322F"/>
      </a:dk1>
      <a:lt1>
        <a:srgbClr val="FFFFFF"/>
      </a:lt1>
      <a:dk2>
        <a:srgbClr val="878787"/>
      </a:dk2>
      <a:lt2>
        <a:srgbClr val="878787"/>
      </a:lt2>
      <a:accent1>
        <a:srgbClr val="015999"/>
      </a:accent1>
      <a:accent2>
        <a:srgbClr val="3695D9"/>
      </a:accent2>
      <a:accent3>
        <a:srgbClr val="FFD200"/>
      </a:accent3>
      <a:accent4>
        <a:srgbClr val="FF821E"/>
      </a:accent4>
      <a:accent5>
        <a:srgbClr val="EB0041"/>
      </a:accent5>
      <a:accent6>
        <a:srgbClr val="00965A"/>
      </a:accent6>
      <a:hlink>
        <a:srgbClr val="878787"/>
      </a:hlink>
      <a:folHlink>
        <a:srgbClr val="878787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lnSpc>
            <a:spcPct val="110000"/>
          </a:lnSpc>
          <a:defRPr sz="19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10000"/>
          </a:lnSpc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HM_PowerPoint_16x9.potx" id="{C1CD61E7-E341-47C1-B7CD-29525E46C3DA}" vid="{8EB3C44D-C074-489A-B0AA-195B1B9DD2C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BC8B2881AC1E489510FF46B3D38D64" ma:contentTypeVersion="6" ma:contentTypeDescription="Create a new document." ma:contentTypeScope="" ma:versionID="8b0fe8d073b4529ef8327266fb8d2e40">
  <xsd:schema xmlns:xsd="http://www.w3.org/2001/XMLSchema" xmlns:xs="http://www.w3.org/2001/XMLSchema" xmlns:p="http://schemas.microsoft.com/office/2006/metadata/properties" xmlns:ns3="7d84d54f-962e-460f-8605-13c94ed7cd18" xmlns:ns4="e4a33c2e-9612-4261-bb8b-6a597589b112" targetNamespace="http://schemas.microsoft.com/office/2006/metadata/properties" ma:root="true" ma:fieldsID="6a39c8686d37f092d7f802db1865f63d" ns3:_="" ns4:_="">
    <xsd:import namespace="7d84d54f-962e-460f-8605-13c94ed7cd18"/>
    <xsd:import namespace="e4a33c2e-9612-4261-bb8b-6a597589b1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84d54f-962e-460f-8605-13c94ed7cd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33c2e-9612-4261-bb8b-6a597589b1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d84d54f-962e-460f-8605-13c94ed7cd18" xsi:nil="true"/>
  </documentManagement>
</p:properties>
</file>

<file path=customXml/itemProps1.xml><?xml version="1.0" encoding="utf-8"?>
<ds:datastoreItem xmlns:ds="http://schemas.openxmlformats.org/officeDocument/2006/customXml" ds:itemID="{28975B6A-0BED-49AF-BDA6-6BEB31BF66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B34BF6-04DC-4F87-B982-D955C9A4A233}">
  <ds:schemaRefs>
    <ds:schemaRef ds:uri="7d84d54f-962e-460f-8605-13c94ed7cd18"/>
    <ds:schemaRef ds:uri="e4a33c2e-9612-4261-bb8b-6a597589b1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38D2B3A-460E-49D4-B44C-648C3E65687A}">
  <ds:schemaRefs>
    <ds:schemaRef ds:uri="http://schemas.microsoft.com/office/infopath/2007/PartnerControls"/>
    <ds:schemaRef ds:uri="7d84d54f-962e-460f-8605-13c94ed7cd18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e4a33c2e-9612-4261-bb8b-6a597589b112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FHM_PowerPoint_16x9_MSB</Template>
  <TotalTime>0</TotalTime>
  <Words>6287</Words>
  <Application>Microsoft Office PowerPoint</Application>
  <PresentationFormat>Widescreen</PresentationFormat>
  <Paragraphs>1595</Paragraphs>
  <Slides>131</Slides>
  <Notes>124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FHM_PowerPoint_16x9_ETI</vt:lpstr>
      <vt:lpstr>BigStocks - Projektübersicht</vt:lpstr>
      <vt:lpstr>Inhalt</vt:lpstr>
      <vt:lpstr>Kurzbeschreibung</vt:lpstr>
      <vt:lpstr>API &amp; Bibliotheken</vt:lpstr>
      <vt:lpstr>Bereiche</vt:lpstr>
      <vt:lpstr>Bereiche</vt:lpstr>
      <vt:lpstr>Bereiche</vt:lpstr>
      <vt:lpstr>Bereiche</vt:lpstr>
      <vt:lpstr>Inhalt</vt:lpstr>
      <vt:lpstr>Entitäten</vt:lpstr>
      <vt:lpstr>Entitäten</vt:lpstr>
      <vt:lpstr>Entitäten</vt:lpstr>
      <vt:lpstr>Entitäten</vt:lpstr>
      <vt:lpstr>Entitäten</vt:lpstr>
      <vt:lpstr>HTTP(S)-Endpunkte</vt:lpstr>
      <vt:lpstr>HTTP(S)-Endpunkte</vt:lpstr>
      <vt:lpstr>HTTP(S)-Endpunkte</vt:lpstr>
      <vt:lpstr>HTTP(S)-Endpunkte</vt:lpstr>
      <vt:lpstr>HTTP(S)-Endpunkte</vt:lpstr>
      <vt:lpstr>HTTP(S)-Endpunkte</vt:lpstr>
      <vt:lpstr>HTTP(S)-Endpunkte</vt:lpstr>
      <vt:lpstr>HTTP(S)-Endpunkte</vt:lpstr>
      <vt:lpstr>Inhalt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Hilfsklasse</vt:lpstr>
      <vt:lpstr>Hilfsklasse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Web Components</vt:lpstr>
      <vt:lpstr>Inhalt</vt:lpstr>
      <vt:lpstr>Web-Components-Tests</vt:lpstr>
      <vt:lpstr>Web-Components-Tests</vt:lpstr>
      <vt:lpstr>Web-Components-Tests</vt:lpstr>
      <vt:lpstr>Web-Components-Tests</vt:lpstr>
      <vt:lpstr>API End-to-End-Tests</vt:lpstr>
      <vt:lpstr>API End-to-End-Tests</vt:lpstr>
      <vt:lpstr>API End-to-End-Tests</vt:lpstr>
      <vt:lpstr>API End-to-End-Tests</vt:lpstr>
      <vt:lpstr>User Interface End-to-End-Tests</vt:lpstr>
      <vt:lpstr>User Interface End-to-End-Tests</vt:lpstr>
      <vt:lpstr>User Interface End-to-End-Tests</vt:lpstr>
      <vt:lpstr>User Interface End-to-End-Tests</vt:lpstr>
      <vt:lpstr>Inhalt</vt:lpstr>
      <vt:lpstr>Browserseitige Mechanismen</vt:lpstr>
      <vt:lpstr>Browserseitige Mechanismen</vt:lpstr>
      <vt:lpstr>Browserseitige Mechanismen</vt:lpstr>
      <vt:lpstr>Technische Sicherheitsmaßnahmen</vt:lpstr>
      <vt:lpstr>Technische Sicherheitsmaßnahmen</vt:lpstr>
      <vt:lpstr>Technische Sicherheitsmaßnahmen</vt:lpstr>
      <vt:lpstr>Technische Sicherheitsmaßnahmen</vt:lpstr>
      <vt:lpstr>Technische Sicherheitsmaßnahmen</vt:lpstr>
      <vt:lpstr>Technische Sicherheitsmaßnahmen</vt:lpstr>
      <vt:lpstr>Technische Sicherheitsmaßnahmen</vt:lpstr>
      <vt:lpstr>Technische Sicherheitsmaßnahmen</vt:lpstr>
      <vt:lpstr>Inhalt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Dateizuordnung</vt:lpstr>
      <vt:lpstr>Dateizuordnung</vt:lpstr>
      <vt:lpstr>Dateizuordnung</vt:lpstr>
      <vt:lpstr>Dateizuordnung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Norman Lahme-Hütig</dc:creator>
  <cp:lastModifiedBy>Alexander Lesnjak</cp:lastModifiedBy>
  <cp:revision>14</cp:revision>
  <cp:lastPrinted>2018-09-06T14:16:42Z</cp:lastPrinted>
  <dcterms:created xsi:type="dcterms:W3CDTF">2017-03-07T11:59:07Z</dcterms:created>
  <dcterms:modified xsi:type="dcterms:W3CDTF">2023-06-20T08:14:34Z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0x0101006EBC8B2881AC1E489510FF46B3D38D64</vt:lpwstr>
  </property>
</Properties>
</file>